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9" r:id="rId5"/>
    <p:sldId id="257" r:id="rId6"/>
    <p:sldId id="258" r:id="rId7"/>
    <p:sldId id="260" r:id="rId8"/>
    <p:sldId id="262" r:id="rId9"/>
  </p:sldIdLst>
  <p:sldSz cx="9906000" cy="6858000" type="A4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94" y="-32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95000" y="222840"/>
            <a:ext cx="89150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95000" y="222840"/>
            <a:ext cx="89150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95000" y="222840"/>
            <a:ext cx="89150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95000" y="222840"/>
            <a:ext cx="89150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95000" y="222840"/>
            <a:ext cx="89150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95000" y="222840"/>
            <a:ext cx="89150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95000" y="222840"/>
            <a:ext cx="89150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495000" y="273600"/>
            <a:ext cx="89150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95000" y="222840"/>
            <a:ext cx="89150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95000" y="222840"/>
            <a:ext cx="89150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95000" y="222840"/>
            <a:ext cx="89150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95000" y="222840"/>
            <a:ext cx="89150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95000" y="222840"/>
            <a:ext cx="89150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95000" y="222840"/>
            <a:ext cx="89150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95000" y="222840"/>
            <a:ext cx="89150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95000" y="222840"/>
            <a:ext cx="89150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95000" y="222840"/>
            <a:ext cx="89150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95000" y="222840"/>
            <a:ext cx="89150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95000" y="222840"/>
            <a:ext cx="89150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95000" y="222840"/>
            <a:ext cx="89150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495000" y="273600"/>
            <a:ext cx="89150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95000" y="222840"/>
            <a:ext cx="89150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95000" y="222840"/>
            <a:ext cx="89150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95000" y="222840"/>
            <a:ext cx="89150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95000" y="222840"/>
            <a:ext cx="89150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95000" y="222840"/>
            <a:ext cx="89150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95000" y="222840"/>
            <a:ext cx="89150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1" name="PlaceHolder 7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95000" y="222840"/>
            <a:ext cx="89150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95000" y="222840"/>
            <a:ext cx="89150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95000" y="273600"/>
            <a:ext cx="89150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95000" y="222840"/>
            <a:ext cx="89150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95000" y="222840"/>
            <a:ext cx="89150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95000" y="222840"/>
            <a:ext cx="89150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5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0" y="0"/>
            <a:ext cx="9902880" cy="685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2"/>
          <p:cNvSpPr/>
          <p:nvPr/>
        </p:nvSpPr>
        <p:spPr>
          <a:xfrm>
            <a:off x="1286640" y="318240"/>
            <a:ext cx="77688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0" y="0"/>
            <a:ext cx="9894600" cy="684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1" name="CustomShape 2"/>
          <p:cNvSpPr/>
          <p:nvPr/>
        </p:nvSpPr>
        <p:spPr>
          <a:xfrm>
            <a:off x="704880" y="57240"/>
            <a:ext cx="9132480" cy="570960"/>
          </a:xfrm>
          <a:prstGeom prst="roundRect">
            <a:avLst>
              <a:gd name="adj" fmla="val 16667"/>
            </a:avLst>
          </a:prstGeom>
          <a:solidFill>
            <a:srgbClr val="254061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2" name="Picture 2"/>
          <p:cNvPicPr/>
          <p:nvPr/>
        </p:nvPicPr>
        <p:blipFill>
          <a:blip r:embed="rId14" cstate="print"/>
          <a:stretch/>
        </p:blipFill>
        <p:spPr>
          <a:xfrm>
            <a:off x="28440" y="42840"/>
            <a:ext cx="620280" cy="577440"/>
          </a:xfrm>
          <a:prstGeom prst="rect">
            <a:avLst/>
          </a:prstGeom>
          <a:ln w="9360">
            <a:noFill/>
          </a:ln>
        </p:spPr>
      </p:pic>
      <p:sp>
        <p:nvSpPr>
          <p:cNvPr id="43" name="PlaceHolder 3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0" y="0"/>
            <a:ext cx="9893520" cy="6845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" name="CustomShape 2"/>
          <p:cNvSpPr/>
          <p:nvPr/>
        </p:nvSpPr>
        <p:spPr>
          <a:xfrm>
            <a:off x="704880" y="57240"/>
            <a:ext cx="9131400" cy="569880"/>
          </a:xfrm>
          <a:prstGeom prst="roundRect">
            <a:avLst>
              <a:gd name="adj" fmla="val 16667"/>
            </a:avLst>
          </a:prstGeom>
          <a:solidFill>
            <a:srgbClr val="254061"/>
          </a:solidFill>
          <a:ln w="1908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83" name="Picture 2"/>
          <p:cNvPicPr/>
          <p:nvPr/>
        </p:nvPicPr>
        <p:blipFill>
          <a:blip r:embed="rId14" cstate="print"/>
          <a:stretch/>
        </p:blipFill>
        <p:spPr>
          <a:xfrm>
            <a:off x="28440" y="42840"/>
            <a:ext cx="619200" cy="576360"/>
          </a:xfrm>
          <a:prstGeom prst="rect">
            <a:avLst/>
          </a:prstGeom>
          <a:ln w="9360">
            <a:noFill/>
          </a:ln>
        </p:spPr>
      </p:pic>
      <p:sp>
        <p:nvSpPr>
          <p:cNvPr id="84" name="PlaceHolder 3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8244000" y="5589720"/>
            <a:ext cx="1650600" cy="421920"/>
          </a:xfrm>
          <a:prstGeom prst="roundRect">
            <a:avLst>
              <a:gd name="adj" fmla="val 16667"/>
            </a:avLst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3" name="CustomShape 2"/>
          <p:cNvSpPr/>
          <p:nvPr/>
        </p:nvSpPr>
        <p:spPr>
          <a:xfrm>
            <a:off x="9462960" y="6451560"/>
            <a:ext cx="383760" cy="353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005828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</a:t>
            </a:r>
            <a:endParaRPr lang="ru-RU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3"/>
          <p:cNvSpPr/>
          <p:nvPr/>
        </p:nvSpPr>
        <p:spPr>
          <a:xfrm>
            <a:off x="415800" y="-3240"/>
            <a:ext cx="9494280" cy="715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 i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Грант на поддержку начинающих фермеров</a:t>
            </a:r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CustomShape 4"/>
          <p:cNvSpPr/>
          <p:nvPr/>
        </p:nvSpPr>
        <p:spPr>
          <a:xfrm>
            <a:off x="167400" y="2488680"/>
            <a:ext cx="2459520" cy="1865520"/>
          </a:xfrm>
          <a:prstGeom prst="flowChartAlternateProcess">
            <a:avLst/>
          </a:prstGeom>
          <a:solidFill>
            <a:srgbClr val="00A8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5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Начинающий фермер - деятельность не превышает 24 месяцев с даты его регистрации</a:t>
            </a:r>
            <a:endParaRPr lang="ru-RU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5906160" y="4680000"/>
            <a:ext cx="3305520" cy="2102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360">
            <a:solidFill>
              <a:srgbClr val="376092"/>
            </a:solidFill>
            <a:miter/>
          </a:ln>
          <a:effectLst>
            <a:outerShdw dist="161899" dir="27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marL="285480" indent="-27756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1400" b="0" u="sng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ЦЕЛИ ИСПОЛЬЗОВАНИЯ:</a:t>
            </a:r>
            <a:endParaRPr lang="ru-RU" sz="1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480" indent="-27756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1200" b="0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Приобретение земельных участков;</a:t>
            </a:r>
            <a:endParaRPr lang="ru-RU" sz="12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480" indent="-27756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1200" b="0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Разработка проектной документации;</a:t>
            </a:r>
            <a:endParaRPr lang="ru-RU" sz="12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480" indent="-27756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1200" b="0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Приобретение, строительство, ремонт производственных зданий;</a:t>
            </a:r>
            <a:endParaRPr lang="ru-RU" sz="12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480" indent="-27756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1200" b="0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Подключение производственных зданий к инженерным сетям;</a:t>
            </a:r>
            <a:endParaRPr lang="ru-RU" sz="12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480" indent="-27756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1200" b="0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Приобретение с/</a:t>
            </a:r>
            <a:r>
              <a:rPr lang="ru-RU" sz="1200" b="0" strike="noStrike" spc="-1" dirty="0" err="1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х</a:t>
            </a:r>
            <a:r>
              <a:rPr lang="ru-RU" sz="1200" b="0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животных;</a:t>
            </a:r>
            <a:endParaRPr lang="ru-RU" sz="12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480" indent="-27756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1200" b="0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Приобретение с/</a:t>
            </a:r>
            <a:r>
              <a:rPr lang="ru-RU" sz="1200" b="0" strike="noStrike" spc="-1" dirty="0" err="1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х</a:t>
            </a:r>
            <a:r>
              <a:rPr lang="ru-RU" sz="1200" b="0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техники;</a:t>
            </a:r>
            <a:endParaRPr lang="ru-RU" sz="12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480" indent="-27756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1200" b="0" strike="noStrike" spc="-1" dirty="0" smtClean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Приобретение посадочного материала для закладки многолетних насаждений</a:t>
            </a:r>
            <a:endParaRPr lang="ru-RU" sz="12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6"/>
          <p:cNvSpPr/>
          <p:nvPr/>
        </p:nvSpPr>
        <p:spPr>
          <a:xfrm>
            <a:off x="3053160" y="1657800"/>
            <a:ext cx="1622520" cy="1001880"/>
          </a:xfrm>
          <a:prstGeom prst="flowChartAlternateProcess">
            <a:avLst/>
          </a:prstGeom>
          <a:solidFill>
            <a:srgbClr val="DCE6F2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Не осуществлял деятельность последние 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3 года как ИП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7"/>
          <p:cNvSpPr/>
          <p:nvPr/>
        </p:nvSpPr>
        <p:spPr>
          <a:xfrm>
            <a:off x="3097080" y="4250160"/>
            <a:ext cx="1578600" cy="1145880"/>
          </a:xfrm>
          <a:prstGeom prst="flowChartAlternateProcess">
            <a:avLst/>
          </a:prstGeom>
          <a:solidFill>
            <a:srgbClr val="DCE6F2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Имеет с/х образование или стаж в с/х или ведение ЛПХ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9" name="CustomShape 8"/>
          <p:cNvSpPr/>
          <p:nvPr/>
        </p:nvSpPr>
        <p:spPr>
          <a:xfrm>
            <a:off x="3070080" y="3024000"/>
            <a:ext cx="1605960" cy="929520"/>
          </a:xfrm>
          <a:prstGeom prst="flowChartAlternateProcess">
            <a:avLst/>
          </a:prstGeom>
          <a:solidFill>
            <a:srgbClr val="DCE6F2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0" name="CustomShape 9"/>
          <p:cNvSpPr/>
          <p:nvPr/>
        </p:nvSpPr>
        <p:spPr>
          <a:xfrm>
            <a:off x="7776000" y="722160"/>
            <a:ext cx="1435680" cy="929520"/>
          </a:xfrm>
          <a:prstGeom prst="flowChartAlternateProcess">
            <a:avLst/>
          </a:prstGeom>
          <a:solidFill>
            <a:srgbClr val="FF7F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Обеспечивать деятельность КФХ не менее</a:t>
            </a:r>
            <a:endParaRPr lang="ru-RU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5 лет  </a:t>
            </a:r>
            <a:endParaRPr lang="ru-RU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10"/>
          <p:cNvSpPr/>
          <p:nvPr/>
        </p:nvSpPr>
        <p:spPr>
          <a:xfrm>
            <a:off x="7848000" y="1802160"/>
            <a:ext cx="1551960" cy="1001520"/>
          </a:xfrm>
          <a:prstGeom prst="flowChartAlternateProcess">
            <a:avLst/>
          </a:prstGeom>
          <a:solidFill>
            <a:srgbClr val="FF7F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2" name="CustomShape 11"/>
          <p:cNvSpPr/>
          <p:nvPr/>
        </p:nvSpPr>
        <p:spPr>
          <a:xfrm>
            <a:off x="8064000" y="3096000"/>
            <a:ext cx="1364400" cy="857520"/>
          </a:xfrm>
          <a:prstGeom prst="flowChartAlternateProcess">
            <a:avLst/>
          </a:prstGeom>
          <a:solidFill>
            <a:srgbClr val="FF7F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 менее </a:t>
            </a:r>
            <a:endParaRPr lang="ru-RU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10 % собственные средства</a:t>
            </a:r>
            <a:endParaRPr lang="ru-RU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12"/>
          <p:cNvSpPr/>
          <p:nvPr/>
        </p:nvSpPr>
        <p:spPr>
          <a:xfrm>
            <a:off x="2736000" y="2952000"/>
            <a:ext cx="2156040" cy="1145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Постоянно </a:t>
            </a:r>
            <a:endParaRPr lang="ru-RU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 dirty="0" smtClean="0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Проживает</a:t>
            </a:r>
          </a:p>
          <a:p>
            <a:pPr algn="ctr">
              <a:lnSpc>
                <a:spcPct val="100000"/>
              </a:lnSpc>
            </a:pPr>
            <a:r>
              <a:rPr lang="ru-RU" sz="1400" b="1" strike="noStrike" spc="-1" dirty="0" smtClean="0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в </a:t>
            </a:r>
            <a:r>
              <a:rPr lang="ru-RU" sz="1400" b="1" strike="noStrike" spc="-1" dirty="0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сельской</a:t>
            </a:r>
            <a:endParaRPr lang="ru-RU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местности</a:t>
            </a:r>
            <a:r>
              <a:rPr lang="ru-RU" sz="1500" b="1" strike="noStrike" spc="-1" dirty="0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lang="ru-RU" sz="1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CustomShape 13"/>
          <p:cNvSpPr/>
          <p:nvPr/>
        </p:nvSpPr>
        <p:spPr>
          <a:xfrm>
            <a:off x="2808000" y="4250160"/>
            <a:ext cx="1965600" cy="92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5" name="CustomShape 14"/>
          <p:cNvSpPr/>
          <p:nvPr/>
        </p:nvSpPr>
        <p:spPr>
          <a:xfrm>
            <a:off x="7388640" y="651600"/>
            <a:ext cx="2111040" cy="121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6" name="CustomShape 15"/>
          <p:cNvSpPr/>
          <p:nvPr/>
        </p:nvSpPr>
        <p:spPr>
          <a:xfrm>
            <a:off x="7848000" y="1802160"/>
            <a:ext cx="1579680" cy="967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300" b="1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Создать рабочие места на каждые 1000 тыс. руб. гранта в год получения </a:t>
            </a:r>
            <a:endParaRPr lang="ru-RU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16"/>
          <p:cNvSpPr/>
          <p:nvPr/>
        </p:nvSpPr>
        <p:spPr>
          <a:xfrm>
            <a:off x="7704000" y="3096000"/>
            <a:ext cx="2083680" cy="129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500" b="0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lang="ru-RU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17"/>
          <p:cNvSpPr/>
          <p:nvPr/>
        </p:nvSpPr>
        <p:spPr>
          <a:xfrm>
            <a:off x="5184000" y="864000"/>
            <a:ext cx="1867680" cy="215568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0000"/>
              </a:gs>
              <a:gs pos="100000">
                <a:srgbClr val="FF7F00"/>
              </a:gs>
            </a:gsLst>
            <a:lin ang="10800000"/>
          </a:gradFill>
          <a:ln w="9360">
            <a:noFill/>
          </a:ln>
          <a:effectLst>
            <a:outerShdw dist="153244" dir="2700000">
              <a:srgbClr val="808080">
                <a:alpha val="51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Грант 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 поддержку начинающих фермеров:  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- 3 млн.руб.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мясное или молочное направление;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- 1,5 млн. руб. иные виды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Line 18"/>
          <p:cNvSpPr/>
          <p:nvPr/>
        </p:nvSpPr>
        <p:spPr>
          <a:xfrm>
            <a:off x="2633400" y="3455640"/>
            <a:ext cx="436680" cy="360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0" name="Line 19"/>
          <p:cNvSpPr/>
          <p:nvPr/>
        </p:nvSpPr>
        <p:spPr>
          <a:xfrm flipV="1">
            <a:off x="2639520" y="2451960"/>
            <a:ext cx="360000" cy="206280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1" name="Line 20"/>
          <p:cNvSpPr/>
          <p:nvPr/>
        </p:nvSpPr>
        <p:spPr>
          <a:xfrm flipV="1">
            <a:off x="1584000" y="2016000"/>
            <a:ext cx="288000" cy="472680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2" name="Line 21"/>
          <p:cNvSpPr/>
          <p:nvPr/>
        </p:nvSpPr>
        <p:spPr>
          <a:xfrm>
            <a:off x="1728000" y="4357800"/>
            <a:ext cx="288000" cy="754200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3" name="Line 22"/>
          <p:cNvSpPr/>
          <p:nvPr/>
        </p:nvSpPr>
        <p:spPr>
          <a:xfrm>
            <a:off x="2630520" y="4176000"/>
            <a:ext cx="466560" cy="360000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4" name="Line 23"/>
          <p:cNvSpPr/>
          <p:nvPr/>
        </p:nvSpPr>
        <p:spPr>
          <a:xfrm>
            <a:off x="7128000" y="2160000"/>
            <a:ext cx="576000" cy="360"/>
          </a:xfrm>
          <a:prstGeom prst="line">
            <a:avLst/>
          </a:prstGeom>
          <a:ln w="72000">
            <a:solidFill>
              <a:srgbClr val="FF7F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" name="Line 24"/>
          <p:cNvSpPr/>
          <p:nvPr/>
        </p:nvSpPr>
        <p:spPr>
          <a:xfrm>
            <a:off x="7128000" y="2808000"/>
            <a:ext cx="864000" cy="504000"/>
          </a:xfrm>
          <a:prstGeom prst="line">
            <a:avLst/>
          </a:prstGeom>
          <a:ln w="72000">
            <a:solidFill>
              <a:srgbClr val="FF7F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" name="Line 25"/>
          <p:cNvSpPr/>
          <p:nvPr/>
        </p:nvSpPr>
        <p:spPr>
          <a:xfrm>
            <a:off x="7128000" y="1224000"/>
            <a:ext cx="576000" cy="360"/>
          </a:xfrm>
          <a:prstGeom prst="line">
            <a:avLst/>
          </a:prstGeom>
          <a:ln w="72000">
            <a:solidFill>
              <a:srgbClr val="FF7F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7" name="CustomShape 26"/>
          <p:cNvSpPr/>
          <p:nvPr/>
        </p:nvSpPr>
        <p:spPr>
          <a:xfrm>
            <a:off x="1181160" y="5112000"/>
            <a:ext cx="1622520" cy="1001880"/>
          </a:xfrm>
          <a:prstGeom prst="flowChartAlternateProcess">
            <a:avLst/>
          </a:prstGeom>
          <a:solidFill>
            <a:srgbClr val="DCE6F2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Отсутствует задолженность по налогам, сборам, взносам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CustomShape 27"/>
          <p:cNvSpPr/>
          <p:nvPr/>
        </p:nvSpPr>
        <p:spPr>
          <a:xfrm>
            <a:off x="1037160" y="937800"/>
            <a:ext cx="1622520" cy="1001880"/>
          </a:xfrm>
          <a:prstGeom prst="flowChartAlternateProcess">
            <a:avLst/>
          </a:prstGeom>
          <a:solidFill>
            <a:srgbClr val="DCE6F2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Имеет план по созданию и развитию КФХ (Бизнес план)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CustomShape 28"/>
          <p:cNvSpPr/>
          <p:nvPr/>
        </p:nvSpPr>
        <p:spPr>
          <a:xfrm>
            <a:off x="4896000" y="3602160"/>
            <a:ext cx="1505520" cy="929520"/>
          </a:xfrm>
          <a:prstGeom prst="flowChartAlternateProcess">
            <a:avLst/>
          </a:prstGeom>
          <a:solidFill>
            <a:srgbClr val="FF7F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Обеспечивать прирост объема производства </a:t>
            </a:r>
            <a:endParaRPr lang="ru-RU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CustomShape 29"/>
          <p:cNvSpPr/>
          <p:nvPr/>
        </p:nvSpPr>
        <p:spPr>
          <a:xfrm>
            <a:off x="6554160" y="3602160"/>
            <a:ext cx="1433520" cy="929520"/>
          </a:xfrm>
          <a:prstGeom prst="flowChartAlternateProcess">
            <a:avLst/>
          </a:prstGeom>
          <a:solidFill>
            <a:srgbClr val="FF7F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Использовать в течение 18 месяцев</a:t>
            </a:r>
            <a:endParaRPr lang="ru-RU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Line 30"/>
          <p:cNvSpPr/>
          <p:nvPr/>
        </p:nvSpPr>
        <p:spPr>
          <a:xfrm>
            <a:off x="6696000" y="3096000"/>
            <a:ext cx="576000" cy="504000"/>
          </a:xfrm>
          <a:prstGeom prst="line">
            <a:avLst/>
          </a:prstGeom>
          <a:ln w="72000">
            <a:solidFill>
              <a:srgbClr val="FF7F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" name="Line 31"/>
          <p:cNvSpPr/>
          <p:nvPr/>
        </p:nvSpPr>
        <p:spPr>
          <a:xfrm>
            <a:off x="5904000" y="3096000"/>
            <a:ext cx="360" cy="504000"/>
          </a:xfrm>
          <a:prstGeom prst="line">
            <a:avLst/>
          </a:prstGeom>
          <a:ln w="72000">
            <a:solidFill>
              <a:srgbClr val="FF7F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8244000" y="5589720"/>
            <a:ext cx="1649520" cy="420840"/>
          </a:xfrm>
          <a:prstGeom prst="roundRect">
            <a:avLst>
              <a:gd name="adj" fmla="val 16667"/>
            </a:avLst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0" name="CustomShape 2"/>
          <p:cNvSpPr/>
          <p:nvPr/>
        </p:nvSpPr>
        <p:spPr>
          <a:xfrm>
            <a:off x="9462960" y="6451560"/>
            <a:ext cx="382680" cy="352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005828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5</a:t>
            </a:r>
            <a:endParaRPr lang="ru-RU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1" name="CustomShape 3"/>
          <p:cNvSpPr/>
          <p:nvPr/>
        </p:nvSpPr>
        <p:spPr>
          <a:xfrm>
            <a:off x="415800" y="-3240"/>
            <a:ext cx="9493200" cy="7142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Грант «</a:t>
            </a:r>
            <a:r>
              <a:rPr lang="ru-RU" sz="2000" b="1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Агростартап</a:t>
            </a:r>
            <a:r>
              <a:rPr lang="ru-RU" sz="20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»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2" name="CustomShape 4"/>
          <p:cNvSpPr/>
          <p:nvPr/>
        </p:nvSpPr>
        <p:spPr>
          <a:xfrm>
            <a:off x="167400" y="2488680"/>
            <a:ext cx="2458440" cy="1864440"/>
          </a:xfrm>
          <a:prstGeom prst="flowChartAlternateProcess">
            <a:avLst/>
          </a:prstGeom>
          <a:solidFill>
            <a:srgbClr val="00A8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45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Получатель гранта - КФХ зарегистрировано в текущем финансовом году, или гражданин РФ, обязующийся зарегистрировать КФХ в течение не более 15 календарных дней</a:t>
            </a:r>
            <a:endParaRPr lang="ru-RU" sz="14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3" name="CustomShape 5"/>
          <p:cNvSpPr/>
          <p:nvPr/>
        </p:nvSpPr>
        <p:spPr>
          <a:xfrm>
            <a:off x="4775760" y="4320000"/>
            <a:ext cx="3285000" cy="2534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360">
            <a:solidFill>
              <a:srgbClr val="376092"/>
            </a:solidFill>
            <a:miter/>
          </a:ln>
          <a:effectLst>
            <a:outerShdw dist="161899" dir="27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marL="285480" indent="-27648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1400" b="0" u="sng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ЦЕЛИ ИСПОЛЬЗОВАНИЯ:</a:t>
            </a:r>
            <a:endParaRPr lang="ru-RU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480" indent="-27648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Приобретение земельных участков;</a:t>
            </a:r>
            <a:endParaRPr lang="ru-RU" sz="1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480" indent="-27648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Разработка проектной документации;</a:t>
            </a:r>
            <a:endParaRPr lang="ru-RU" sz="1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480" indent="-27648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Приобретение, строительство, ремонт, модернизация производственных зданий;</a:t>
            </a:r>
            <a:endParaRPr lang="ru-RU" sz="1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480" indent="-27648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Подключение производственных зданий к инженерным сетям;</a:t>
            </a:r>
            <a:endParaRPr lang="ru-RU" sz="1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480" indent="-27648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Приобретение с/</a:t>
            </a:r>
            <a:r>
              <a:rPr lang="ru-RU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х</a:t>
            </a:r>
            <a:r>
              <a:rPr lang="ru-RU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животных (кроме свиней), в т.ч. птицы;</a:t>
            </a:r>
            <a:endParaRPr lang="ru-RU" sz="1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480" indent="-27648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Приобретение с/</a:t>
            </a:r>
            <a:r>
              <a:rPr lang="ru-RU" sz="1200" b="0" strike="noStrike" spc="-1" dirty="0" err="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х</a:t>
            </a:r>
            <a:r>
              <a:rPr lang="ru-RU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техники;</a:t>
            </a:r>
            <a:endParaRPr lang="ru-RU" sz="1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480" indent="-27648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1200" b="0" strike="noStrike" spc="-1" dirty="0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Приобретение посадочного материала для закладки многолетних насаждений</a:t>
            </a:r>
            <a:endParaRPr lang="ru-RU" sz="1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4" name="CustomShape 6"/>
          <p:cNvSpPr/>
          <p:nvPr/>
        </p:nvSpPr>
        <p:spPr>
          <a:xfrm>
            <a:off x="2911320" y="1224000"/>
            <a:ext cx="1621440" cy="1000800"/>
          </a:xfrm>
          <a:prstGeom prst="flowChartAlternateProcess">
            <a:avLst/>
          </a:prstGeom>
          <a:solidFill>
            <a:srgbClr val="DCE6F2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Не осуществлял деятельность последние 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3 года как ИП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5" name="CustomShape 7"/>
          <p:cNvSpPr/>
          <p:nvPr/>
        </p:nvSpPr>
        <p:spPr>
          <a:xfrm>
            <a:off x="3096000" y="3816000"/>
            <a:ext cx="1577520" cy="1220760"/>
          </a:xfrm>
          <a:prstGeom prst="flowChartAlternateProcess">
            <a:avLst/>
          </a:prstGeom>
          <a:solidFill>
            <a:srgbClr val="DCE6F2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Имеет с/х образование или стаж в с/х или ведение ЛПХ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8"/>
          <p:cNvSpPr/>
          <p:nvPr/>
        </p:nvSpPr>
        <p:spPr>
          <a:xfrm>
            <a:off x="3080520" y="2616120"/>
            <a:ext cx="1604880" cy="928440"/>
          </a:xfrm>
          <a:prstGeom prst="flowChartAlternateProcess">
            <a:avLst/>
          </a:prstGeom>
          <a:solidFill>
            <a:srgbClr val="DCE6F2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7" name="CustomShape 9"/>
          <p:cNvSpPr/>
          <p:nvPr/>
        </p:nvSpPr>
        <p:spPr>
          <a:xfrm>
            <a:off x="7850160" y="792000"/>
            <a:ext cx="1434600" cy="928440"/>
          </a:xfrm>
          <a:prstGeom prst="flowChartAlternateProcess">
            <a:avLst/>
          </a:prstGeom>
          <a:solidFill>
            <a:srgbClr val="FF7F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5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Осуществлять</a:t>
            </a:r>
            <a:r>
              <a:rPr lang="ru-RU" sz="1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деятельность КФХ не менее</a:t>
            </a:r>
            <a:endParaRPr lang="ru-RU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5 лет  </a:t>
            </a:r>
            <a:endParaRPr lang="ru-RU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8" name="CustomShape 10"/>
          <p:cNvSpPr/>
          <p:nvPr/>
        </p:nvSpPr>
        <p:spPr>
          <a:xfrm>
            <a:off x="7848000" y="1802160"/>
            <a:ext cx="1724760" cy="1218600"/>
          </a:xfrm>
          <a:prstGeom prst="flowChartAlternateProcess">
            <a:avLst/>
          </a:prstGeom>
          <a:solidFill>
            <a:srgbClr val="FF7F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9" name="CustomShape 11"/>
          <p:cNvSpPr/>
          <p:nvPr/>
        </p:nvSpPr>
        <p:spPr>
          <a:xfrm>
            <a:off x="6555960" y="3456000"/>
            <a:ext cx="1363320" cy="716760"/>
          </a:xfrm>
          <a:prstGeom prst="flowChartAlternateProcess">
            <a:avLst/>
          </a:prstGeom>
          <a:solidFill>
            <a:srgbClr val="FF7F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25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 менее 10% собственные средства</a:t>
            </a:r>
            <a:endParaRPr lang="ru-RU" sz="125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0" name="CustomShape 12"/>
          <p:cNvSpPr/>
          <p:nvPr/>
        </p:nvSpPr>
        <p:spPr>
          <a:xfrm>
            <a:off x="2880000" y="2616120"/>
            <a:ext cx="2084760" cy="105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Постоянно 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проживает в сельской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местности</a:t>
            </a:r>
            <a:r>
              <a:rPr lang="ru-RU" sz="1500" b="1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lang="ru-RU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1" name="CustomShape 13"/>
          <p:cNvSpPr/>
          <p:nvPr/>
        </p:nvSpPr>
        <p:spPr>
          <a:xfrm>
            <a:off x="2808000" y="4250160"/>
            <a:ext cx="1964520" cy="928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2" name="CustomShape 14"/>
          <p:cNvSpPr/>
          <p:nvPr/>
        </p:nvSpPr>
        <p:spPr>
          <a:xfrm>
            <a:off x="7388640" y="651600"/>
            <a:ext cx="2109960" cy="1215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3" name="CustomShape 15"/>
          <p:cNvSpPr/>
          <p:nvPr/>
        </p:nvSpPr>
        <p:spPr>
          <a:xfrm>
            <a:off x="7848000" y="1868760"/>
            <a:ext cx="1724760" cy="100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300" b="1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Создать не менее 2 рабочих мест, если сумма гранта 2 млн.руб. или более  </a:t>
            </a:r>
            <a:endParaRPr lang="ru-RU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4" name="CustomShape 16"/>
          <p:cNvSpPr/>
          <p:nvPr/>
        </p:nvSpPr>
        <p:spPr>
          <a:xfrm>
            <a:off x="7704000" y="3096000"/>
            <a:ext cx="2082600" cy="129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500" b="0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lang="ru-RU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5" name="CustomShape 17"/>
          <p:cNvSpPr/>
          <p:nvPr/>
        </p:nvSpPr>
        <p:spPr>
          <a:xfrm>
            <a:off x="4968000" y="792000"/>
            <a:ext cx="2157840" cy="230184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0000"/>
              </a:gs>
              <a:gs pos="100000">
                <a:srgbClr val="FF7F00"/>
              </a:gs>
            </a:gsLst>
            <a:lin ang="10800000"/>
          </a:gradFill>
          <a:ln w="9360">
            <a:noFill/>
          </a:ln>
          <a:effectLst>
            <a:outerShdw dist="153244" dir="2700000">
              <a:srgbClr val="808080">
                <a:alpha val="51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Грант 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«Агростартап»:  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-до 3 млн.руб. на развитие КФХ;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-до 4 млн. руб. с использованием части гранта 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 цели формирования неделимого фонда СПоК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6" name="Line 18"/>
          <p:cNvSpPr/>
          <p:nvPr/>
        </p:nvSpPr>
        <p:spPr>
          <a:xfrm>
            <a:off x="2633400" y="3095640"/>
            <a:ext cx="436680" cy="360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7" name="Line 19"/>
          <p:cNvSpPr/>
          <p:nvPr/>
        </p:nvSpPr>
        <p:spPr>
          <a:xfrm flipV="1">
            <a:off x="2448000" y="2160000"/>
            <a:ext cx="432000" cy="292320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8" name="Line 20"/>
          <p:cNvSpPr/>
          <p:nvPr/>
        </p:nvSpPr>
        <p:spPr>
          <a:xfrm flipV="1">
            <a:off x="1584000" y="1872000"/>
            <a:ext cx="216000" cy="616680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9" name="Line 21"/>
          <p:cNvSpPr/>
          <p:nvPr/>
        </p:nvSpPr>
        <p:spPr>
          <a:xfrm>
            <a:off x="1800000" y="4464000"/>
            <a:ext cx="288000" cy="432000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0" name="Line 22"/>
          <p:cNvSpPr/>
          <p:nvPr/>
        </p:nvSpPr>
        <p:spPr>
          <a:xfrm>
            <a:off x="2664000" y="3890160"/>
            <a:ext cx="466560" cy="360000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1" name="Line 23"/>
          <p:cNvSpPr/>
          <p:nvPr/>
        </p:nvSpPr>
        <p:spPr>
          <a:xfrm>
            <a:off x="7128000" y="2231640"/>
            <a:ext cx="648000" cy="360"/>
          </a:xfrm>
          <a:prstGeom prst="line">
            <a:avLst/>
          </a:prstGeom>
          <a:ln w="72000">
            <a:solidFill>
              <a:srgbClr val="FF7F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2" name="Line 24"/>
          <p:cNvSpPr/>
          <p:nvPr/>
        </p:nvSpPr>
        <p:spPr>
          <a:xfrm>
            <a:off x="7128000" y="2808000"/>
            <a:ext cx="936000" cy="504000"/>
          </a:xfrm>
          <a:prstGeom prst="line">
            <a:avLst/>
          </a:prstGeom>
          <a:ln w="72000">
            <a:solidFill>
              <a:srgbClr val="FF7F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3" name="Line 25"/>
          <p:cNvSpPr/>
          <p:nvPr/>
        </p:nvSpPr>
        <p:spPr>
          <a:xfrm>
            <a:off x="7128000" y="1224000"/>
            <a:ext cx="648000" cy="360"/>
          </a:xfrm>
          <a:prstGeom prst="line">
            <a:avLst/>
          </a:prstGeom>
          <a:ln w="72000">
            <a:solidFill>
              <a:srgbClr val="FF7F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4" name="CustomShape 26"/>
          <p:cNvSpPr/>
          <p:nvPr/>
        </p:nvSpPr>
        <p:spPr>
          <a:xfrm>
            <a:off x="1297080" y="4947120"/>
            <a:ext cx="1621440" cy="1000800"/>
          </a:xfrm>
          <a:prstGeom prst="flowChartAlternateProcess">
            <a:avLst/>
          </a:prstGeom>
          <a:solidFill>
            <a:srgbClr val="DCE6F2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Отсутствует задолженность по налогам, сборам, взносам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5" name="CustomShape 27"/>
          <p:cNvSpPr/>
          <p:nvPr/>
        </p:nvSpPr>
        <p:spPr>
          <a:xfrm>
            <a:off x="1008000" y="723960"/>
            <a:ext cx="1621440" cy="1000800"/>
          </a:xfrm>
          <a:prstGeom prst="flowChartAlternateProcess">
            <a:avLst/>
          </a:prstGeom>
          <a:solidFill>
            <a:srgbClr val="DCE6F2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Имеет проект создания и развития КФХ (Бизнес план)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6" name="CustomShape 28"/>
          <p:cNvSpPr/>
          <p:nvPr/>
        </p:nvSpPr>
        <p:spPr>
          <a:xfrm>
            <a:off x="8138520" y="3168000"/>
            <a:ext cx="1506240" cy="2156760"/>
          </a:xfrm>
          <a:prstGeom prst="flowChartAlternateProcess">
            <a:avLst/>
          </a:prstGeom>
          <a:solidFill>
            <a:srgbClr val="FF7F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Сохранение членства в СпоК в течение не менее 5 лет, если часть гранта направлена в неделимый фонд СПоК</a:t>
            </a:r>
            <a:endParaRPr lang="ru-RU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7" name="CustomShape 29"/>
          <p:cNvSpPr/>
          <p:nvPr/>
        </p:nvSpPr>
        <p:spPr>
          <a:xfrm>
            <a:off x="4972320" y="3456000"/>
            <a:ext cx="1432440" cy="716760"/>
          </a:xfrm>
          <a:prstGeom prst="flowChartAlternateProcess">
            <a:avLst/>
          </a:prstGeom>
          <a:solidFill>
            <a:srgbClr val="FF7F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Использовать в течение 18 месяцев</a:t>
            </a:r>
            <a:endParaRPr lang="ru-RU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8" name="Line 30"/>
          <p:cNvSpPr/>
          <p:nvPr/>
        </p:nvSpPr>
        <p:spPr>
          <a:xfrm>
            <a:off x="6768000" y="3096000"/>
            <a:ext cx="360000" cy="288000"/>
          </a:xfrm>
          <a:prstGeom prst="line">
            <a:avLst/>
          </a:prstGeom>
          <a:ln w="72000">
            <a:solidFill>
              <a:srgbClr val="FF7F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9" name="Line 31"/>
          <p:cNvSpPr/>
          <p:nvPr/>
        </p:nvSpPr>
        <p:spPr>
          <a:xfrm>
            <a:off x="5760000" y="3096000"/>
            <a:ext cx="360" cy="360000"/>
          </a:xfrm>
          <a:prstGeom prst="line">
            <a:avLst/>
          </a:prstGeom>
          <a:ln w="72000">
            <a:solidFill>
              <a:srgbClr val="FF7F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8244000" y="5589720"/>
            <a:ext cx="1650600" cy="421920"/>
          </a:xfrm>
          <a:prstGeom prst="roundRect">
            <a:avLst>
              <a:gd name="adj" fmla="val 16667"/>
            </a:avLst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" name="CustomShape 2"/>
          <p:cNvSpPr/>
          <p:nvPr/>
        </p:nvSpPr>
        <p:spPr>
          <a:xfrm>
            <a:off x="9462960" y="6451560"/>
            <a:ext cx="383760" cy="353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005828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</a:t>
            </a:r>
            <a:endParaRPr lang="ru-RU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CustomShape 3"/>
          <p:cNvSpPr/>
          <p:nvPr/>
        </p:nvSpPr>
        <p:spPr>
          <a:xfrm>
            <a:off x="415800" y="-3240"/>
            <a:ext cx="9494280" cy="715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 i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Грант на развитие семейных животноводческих ферм</a:t>
            </a:r>
            <a:endParaRPr lang="ru-RU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CustomShape 4"/>
          <p:cNvSpPr/>
          <p:nvPr/>
        </p:nvSpPr>
        <p:spPr>
          <a:xfrm>
            <a:off x="167400" y="2488680"/>
            <a:ext cx="2459520" cy="1865520"/>
          </a:xfrm>
          <a:prstGeom prst="flowChartAlternateProcess">
            <a:avLst/>
          </a:prstGeom>
          <a:solidFill>
            <a:srgbClr val="00A8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5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СЖФ - микропредприятие,</a:t>
            </a:r>
            <a:endParaRPr lang="ru-RU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5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деятельность  превышает 24 месяца</a:t>
            </a:r>
            <a:endParaRPr lang="ru-RU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5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с даты его регистрации</a:t>
            </a:r>
            <a:endParaRPr lang="ru-RU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CustomShape 5"/>
          <p:cNvSpPr/>
          <p:nvPr/>
        </p:nvSpPr>
        <p:spPr>
          <a:xfrm>
            <a:off x="5616000" y="4968000"/>
            <a:ext cx="3449880" cy="1580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360">
            <a:solidFill>
              <a:srgbClr val="376092"/>
            </a:solidFill>
            <a:miter/>
          </a:ln>
          <a:effectLst>
            <a:outerShdw dist="161899" dir="27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marL="285480" indent="-27756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1400" b="0" u="sng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ЦЕЛИ ИСПОЛЬЗОВАНИЯ: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480" indent="-27756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Разработка проектной документации;</a:t>
            </a:r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480" indent="-27756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Приобретение, строительство, реконструкция, ремонт и модернизация;</a:t>
            </a:r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480" indent="-27756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Комплектация оборудованием и техникой (за исключением с/х техники для растениеводства), их монтаж;</a:t>
            </a:r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480" indent="-27756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Приобретение с/х животных</a:t>
            </a:r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CustomShape 6"/>
          <p:cNvSpPr/>
          <p:nvPr/>
        </p:nvSpPr>
        <p:spPr>
          <a:xfrm>
            <a:off x="2664000" y="1008360"/>
            <a:ext cx="1622520" cy="1219680"/>
          </a:xfrm>
          <a:prstGeom prst="flowChartAlternateProcess">
            <a:avLst/>
          </a:prstGeom>
          <a:solidFill>
            <a:srgbClr val="DCE6F2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Имеет или планирует создать собственную кормовую базу 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9" name="CustomShape 7"/>
          <p:cNvSpPr/>
          <p:nvPr/>
        </p:nvSpPr>
        <p:spPr>
          <a:xfrm>
            <a:off x="73440" y="4536000"/>
            <a:ext cx="1578600" cy="2228040"/>
          </a:xfrm>
          <a:prstGeom prst="flowChartAlternateProcess">
            <a:avLst/>
          </a:prstGeom>
          <a:solidFill>
            <a:srgbClr val="DCE6F2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Получателям гранта на поддержку начинающих фермеров и (или) повторное участие СЖФ через 24 месяца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CustomShape 8"/>
          <p:cNvSpPr/>
          <p:nvPr/>
        </p:nvSpPr>
        <p:spPr>
          <a:xfrm>
            <a:off x="3070080" y="2738520"/>
            <a:ext cx="1605960" cy="929520"/>
          </a:xfrm>
          <a:prstGeom prst="flowChartAlternateProcess">
            <a:avLst/>
          </a:prstGeom>
          <a:solidFill>
            <a:srgbClr val="DCE6F2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1" name="CustomShape 9"/>
          <p:cNvSpPr/>
          <p:nvPr/>
        </p:nvSpPr>
        <p:spPr>
          <a:xfrm>
            <a:off x="7776000" y="722160"/>
            <a:ext cx="1435680" cy="929520"/>
          </a:xfrm>
          <a:prstGeom prst="flowChartAlternateProcess">
            <a:avLst/>
          </a:prstGeom>
          <a:solidFill>
            <a:srgbClr val="FF7F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Обеспечивать деятельность КФХ не менее</a:t>
            </a:r>
            <a:endParaRPr lang="ru-RU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5 лет  </a:t>
            </a:r>
            <a:endParaRPr lang="ru-RU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2" name="CustomShape 10"/>
          <p:cNvSpPr/>
          <p:nvPr/>
        </p:nvSpPr>
        <p:spPr>
          <a:xfrm>
            <a:off x="7848000" y="1802160"/>
            <a:ext cx="1551960" cy="1001520"/>
          </a:xfrm>
          <a:prstGeom prst="flowChartAlternateProcess">
            <a:avLst/>
          </a:prstGeom>
          <a:solidFill>
            <a:srgbClr val="FF7F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CustomShape 11"/>
          <p:cNvSpPr/>
          <p:nvPr/>
        </p:nvSpPr>
        <p:spPr>
          <a:xfrm>
            <a:off x="8064000" y="3096000"/>
            <a:ext cx="1364400" cy="857520"/>
          </a:xfrm>
          <a:prstGeom prst="flowChartAlternateProcess">
            <a:avLst/>
          </a:prstGeom>
          <a:solidFill>
            <a:srgbClr val="FF7F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 менее </a:t>
            </a:r>
            <a:endParaRPr lang="ru-RU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40 % собственные средства</a:t>
            </a:r>
            <a:endParaRPr lang="ru-RU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CustomShape 12"/>
          <p:cNvSpPr/>
          <p:nvPr/>
        </p:nvSpPr>
        <p:spPr>
          <a:xfrm>
            <a:off x="2736000" y="2664000"/>
            <a:ext cx="2081520" cy="114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Постоянно проживает в сельской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местности</a:t>
            </a:r>
            <a:r>
              <a:rPr lang="ru-RU" sz="1500" b="1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lang="ru-RU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CustomShape 13"/>
          <p:cNvSpPr/>
          <p:nvPr/>
        </p:nvSpPr>
        <p:spPr>
          <a:xfrm>
            <a:off x="2843640" y="4250160"/>
            <a:ext cx="1965600" cy="121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6" name="CustomShape 14"/>
          <p:cNvSpPr/>
          <p:nvPr/>
        </p:nvSpPr>
        <p:spPr>
          <a:xfrm>
            <a:off x="7388640" y="651600"/>
            <a:ext cx="2111040" cy="121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7" name="CustomShape 15"/>
          <p:cNvSpPr/>
          <p:nvPr/>
        </p:nvSpPr>
        <p:spPr>
          <a:xfrm>
            <a:off x="7848000" y="1802160"/>
            <a:ext cx="1579680" cy="967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300" b="1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Создать не менее 3 рабочих мест в год получения  </a:t>
            </a:r>
            <a:endParaRPr lang="ru-RU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CustomShape 16"/>
          <p:cNvSpPr/>
          <p:nvPr/>
        </p:nvSpPr>
        <p:spPr>
          <a:xfrm>
            <a:off x="7704000" y="3096000"/>
            <a:ext cx="2083680" cy="129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500" b="0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lang="ru-RU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9" name="CustomShape 17"/>
          <p:cNvSpPr/>
          <p:nvPr/>
        </p:nvSpPr>
        <p:spPr>
          <a:xfrm>
            <a:off x="5184000" y="864000"/>
            <a:ext cx="1867680" cy="215568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0000"/>
              </a:gs>
              <a:gs pos="100000">
                <a:srgbClr val="FF7F00"/>
              </a:gs>
            </a:gsLst>
            <a:lin ang="10800000"/>
          </a:gradFill>
          <a:ln w="9360">
            <a:noFill/>
          </a:ln>
          <a:effectLst>
            <a:outerShdw dist="153244" dir="2700000">
              <a:srgbClr val="808080">
                <a:alpha val="51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Грант   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до 30 млн.руб.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мясное или молочное направление;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до 21,6 млн. руб. иные виды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Line 18"/>
          <p:cNvSpPr/>
          <p:nvPr/>
        </p:nvSpPr>
        <p:spPr>
          <a:xfrm>
            <a:off x="2630880" y="3240000"/>
            <a:ext cx="439200" cy="360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1" name="Line 19"/>
          <p:cNvSpPr/>
          <p:nvPr/>
        </p:nvSpPr>
        <p:spPr>
          <a:xfrm flipV="1">
            <a:off x="2304000" y="2232000"/>
            <a:ext cx="432000" cy="256680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2" name="Line 20"/>
          <p:cNvSpPr/>
          <p:nvPr/>
        </p:nvSpPr>
        <p:spPr>
          <a:xfrm flipV="1">
            <a:off x="1080000" y="2016000"/>
            <a:ext cx="360" cy="472680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3" name="Line 21"/>
          <p:cNvSpPr/>
          <p:nvPr/>
        </p:nvSpPr>
        <p:spPr>
          <a:xfrm>
            <a:off x="2160000" y="4358160"/>
            <a:ext cx="360000" cy="681840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4" name="Line 22"/>
          <p:cNvSpPr/>
          <p:nvPr/>
        </p:nvSpPr>
        <p:spPr>
          <a:xfrm>
            <a:off x="2630880" y="4176000"/>
            <a:ext cx="537120" cy="144000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5" name="Line 23"/>
          <p:cNvSpPr/>
          <p:nvPr/>
        </p:nvSpPr>
        <p:spPr>
          <a:xfrm>
            <a:off x="7128000" y="2160000"/>
            <a:ext cx="576000" cy="360"/>
          </a:xfrm>
          <a:prstGeom prst="line">
            <a:avLst/>
          </a:prstGeom>
          <a:ln w="72000">
            <a:solidFill>
              <a:srgbClr val="FF7F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6" name="Line 24"/>
          <p:cNvSpPr/>
          <p:nvPr/>
        </p:nvSpPr>
        <p:spPr>
          <a:xfrm>
            <a:off x="7128000" y="2808000"/>
            <a:ext cx="864000" cy="504000"/>
          </a:xfrm>
          <a:prstGeom prst="line">
            <a:avLst/>
          </a:prstGeom>
          <a:ln w="72000">
            <a:solidFill>
              <a:srgbClr val="FF7F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7" name="Line 25"/>
          <p:cNvSpPr/>
          <p:nvPr/>
        </p:nvSpPr>
        <p:spPr>
          <a:xfrm>
            <a:off x="7128000" y="1224000"/>
            <a:ext cx="576000" cy="360"/>
          </a:xfrm>
          <a:prstGeom prst="line">
            <a:avLst/>
          </a:prstGeom>
          <a:ln w="72000">
            <a:solidFill>
              <a:srgbClr val="FF7F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8" name="CustomShape 26"/>
          <p:cNvSpPr/>
          <p:nvPr/>
        </p:nvSpPr>
        <p:spPr>
          <a:xfrm>
            <a:off x="3125520" y="3962160"/>
            <a:ext cx="1622520" cy="1001880"/>
          </a:xfrm>
          <a:prstGeom prst="flowChartAlternateProcess">
            <a:avLst/>
          </a:prstGeom>
          <a:solidFill>
            <a:srgbClr val="DCE6F2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Отсутствует задолженность по налогам, сборам, взносам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CustomShape 27"/>
          <p:cNvSpPr/>
          <p:nvPr/>
        </p:nvSpPr>
        <p:spPr>
          <a:xfrm>
            <a:off x="245520" y="938160"/>
            <a:ext cx="1622520" cy="1001880"/>
          </a:xfrm>
          <a:prstGeom prst="flowChartAlternateProcess">
            <a:avLst/>
          </a:prstGeom>
          <a:solidFill>
            <a:srgbClr val="DCE6F2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Имеет план по  развитию КФХ (Бизнес план)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CustomShape 28"/>
          <p:cNvSpPr/>
          <p:nvPr/>
        </p:nvSpPr>
        <p:spPr>
          <a:xfrm>
            <a:off x="4896000" y="3602160"/>
            <a:ext cx="1505520" cy="929520"/>
          </a:xfrm>
          <a:prstGeom prst="flowChartAlternateProcess">
            <a:avLst/>
          </a:prstGeom>
          <a:solidFill>
            <a:srgbClr val="FF7F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Обеспечивать прирост объема производства </a:t>
            </a:r>
            <a:endParaRPr lang="ru-RU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1" name="CustomShape 29"/>
          <p:cNvSpPr/>
          <p:nvPr/>
        </p:nvSpPr>
        <p:spPr>
          <a:xfrm>
            <a:off x="6554160" y="3602160"/>
            <a:ext cx="1433520" cy="929520"/>
          </a:xfrm>
          <a:prstGeom prst="flowChartAlternateProcess">
            <a:avLst/>
          </a:prstGeom>
          <a:solidFill>
            <a:srgbClr val="FF7F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Использовать в течение 24 месяцев</a:t>
            </a:r>
            <a:endParaRPr lang="ru-RU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Line 30"/>
          <p:cNvSpPr/>
          <p:nvPr/>
        </p:nvSpPr>
        <p:spPr>
          <a:xfrm>
            <a:off x="6696000" y="3096000"/>
            <a:ext cx="576000" cy="504000"/>
          </a:xfrm>
          <a:prstGeom prst="line">
            <a:avLst/>
          </a:prstGeom>
          <a:ln w="72000">
            <a:solidFill>
              <a:srgbClr val="FF7F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3" name="Line 31"/>
          <p:cNvSpPr/>
          <p:nvPr/>
        </p:nvSpPr>
        <p:spPr>
          <a:xfrm>
            <a:off x="5904000" y="3096000"/>
            <a:ext cx="360" cy="504000"/>
          </a:xfrm>
          <a:prstGeom prst="line">
            <a:avLst/>
          </a:prstGeom>
          <a:ln w="72000">
            <a:solidFill>
              <a:srgbClr val="FF7F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4" name="CustomShape 32"/>
          <p:cNvSpPr/>
          <p:nvPr/>
        </p:nvSpPr>
        <p:spPr>
          <a:xfrm>
            <a:off x="1872000" y="5112000"/>
            <a:ext cx="1622520" cy="1508040"/>
          </a:xfrm>
          <a:prstGeom prst="flowChartAlternateProcess">
            <a:avLst/>
          </a:prstGeom>
          <a:solidFill>
            <a:srgbClr val="DCE6F2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Поголовье КРС не превышает 300 голов основного маточного стада, коз 500 голов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5" name="Line 33"/>
          <p:cNvSpPr/>
          <p:nvPr/>
        </p:nvSpPr>
        <p:spPr>
          <a:xfrm>
            <a:off x="1008000" y="4358160"/>
            <a:ext cx="360" cy="249840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8244000" y="5589720"/>
            <a:ext cx="1650600" cy="421920"/>
          </a:xfrm>
          <a:prstGeom prst="roundRect">
            <a:avLst>
              <a:gd name="adj" fmla="val 16667"/>
            </a:avLst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7" name="CustomShape 2"/>
          <p:cNvSpPr/>
          <p:nvPr/>
        </p:nvSpPr>
        <p:spPr>
          <a:xfrm>
            <a:off x="9462960" y="6451560"/>
            <a:ext cx="383760" cy="353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005828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</a:t>
            </a:r>
            <a:endParaRPr lang="ru-RU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415800" y="-3240"/>
            <a:ext cx="9494280" cy="715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Грант на развитие материально-технической базы </a:t>
            </a:r>
            <a:r>
              <a:rPr lang="ru-RU" sz="2000" b="1" i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СПоК</a:t>
            </a:r>
            <a:r>
              <a:rPr lang="ru-RU" sz="2000" b="1" i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167400" y="2376000"/>
            <a:ext cx="2459520" cy="2155680"/>
          </a:xfrm>
          <a:prstGeom prst="flowChartAlternateProcess">
            <a:avLst/>
          </a:prstGeom>
          <a:solidFill>
            <a:srgbClr val="00A8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500" b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СПоК</a:t>
            </a:r>
            <a:r>
              <a:rPr lang="ru-RU" sz="15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- перерабатывающий и (или) сбытовой кооператив, действующий не менее 12 месяцев, объединяющий не менее 10 с/</a:t>
            </a:r>
            <a:r>
              <a:rPr lang="ru-RU" sz="1500" b="1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х</a:t>
            </a:r>
            <a:r>
              <a:rPr lang="ru-RU" sz="1500" b="1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товаропроизводителей</a:t>
            </a:r>
            <a:endParaRPr lang="ru-RU" sz="1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6050160" y="4824000"/>
            <a:ext cx="3305520" cy="1795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9360">
            <a:solidFill>
              <a:srgbClr val="376092"/>
            </a:solidFill>
            <a:miter/>
          </a:ln>
          <a:effectLst>
            <a:outerShdw dist="161899" dir="2700000">
              <a:srgbClr val="000000">
                <a:alpha val="38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marL="285480" indent="-27756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1400" b="0" u="sng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ЦЕЛИ ИСПОЛЬЗОВАНИЯ: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480" indent="-27756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Приобретение,строительство, реконструкция, ремонт и модернизация производственных объектов;</a:t>
            </a:r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480" indent="-27756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Приобретение и монтаж оборудования и техники;</a:t>
            </a:r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480" indent="-277560">
              <a:lnSpc>
                <a:spcPct val="100000"/>
              </a:lnSpc>
              <a:buClr>
                <a:srgbClr val="002060"/>
              </a:buClr>
              <a:buFont typeface="Arial"/>
              <a:buChar char="•"/>
            </a:pPr>
            <a:r>
              <a:rPr lang="ru-RU" sz="1200" b="0" strike="noStrike" spc="-1">
                <a:solidFill>
                  <a:srgbClr val="00206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Приобретение спец транспорта, фургонов, прицепов, вагонов, контейнеров</a:t>
            </a:r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1" name="CustomShape 6"/>
          <p:cNvSpPr/>
          <p:nvPr/>
        </p:nvSpPr>
        <p:spPr>
          <a:xfrm>
            <a:off x="3053160" y="1080000"/>
            <a:ext cx="1622520" cy="1579680"/>
          </a:xfrm>
          <a:prstGeom prst="flowChartAlternateProcess">
            <a:avLst/>
          </a:prstGeom>
          <a:solidFill>
            <a:srgbClr val="DCE6F2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Является членом ревизионного союза и имеет положительное заключение на бизнес план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2" name="CustomShape 7"/>
          <p:cNvSpPr/>
          <p:nvPr/>
        </p:nvSpPr>
        <p:spPr>
          <a:xfrm>
            <a:off x="3097080" y="4176000"/>
            <a:ext cx="1578600" cy="1147680"/>
          </a:xfrm>
          <a:prstGeom prst="flowChartAlternateProcess">
            <a:avLst/>
          </a:prstGeom>
          <a:solidFill>
            <a:srgbClr val="DCE6F2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Возможность повторного участия по истечению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1 года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3" name="CustomShape 8"/>
          <p:cNvSpPr/>
          <p:nvPr/>
        </p:nvSpPr>
        <p:spPr>
          <a:xfrm>
            <a:off x="3070080" y="2880000"/>
            <a:ext cx="1533600" cy="1073520"/>
          </a:xfrm>
          <a:prstGeom prst="flowChartAlternateProcess">
            <a:avLst/>
          </a:prstGeom>
          <a:solidFill>
            <a:srgbClr val="DCE6F2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4" name="CustomShape 9"/>
          <p:cNvSpPr/>
          <p:nvPr/>
        </p:nvSpPr>
        <p:spPr>
          <a:xfrm>
            <a:off x="7776000" y="722160"/>
            <a:ext cx="1435680" cy="929520"/>
          </a:xfrm>
          <a:prstGeom prst="flowChartAlternateProcess">
            <a:avLst/>
          </a:prstGeom>
          <a:solidFill>
            <a:srgbClr val="FF7F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Обеспечивать деятельность СПоК не менее 5 лет  </a:t>
            </a:r>
            <a:endParaRPr lang="ru-RU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5" name="CustomShape 10"/>
          <p:cNvSpPr/>
          <p:nvPr/>
        </p:nvSpPr>
        <p:spPr>
          <a:xfrm>
            <a:off x="7848000" y="1802160"/>
            <a:ext cx="1551960" cy="1001520"/>
          </a:xfrm>
          <a:prstGeom prst="flowChartAlternateProcess">
            <a:avLst/>
          </a:prstGeom>
          <a:solidFill>
            <a:srgbClr val="FF7F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6" name="CustomShape 11"/>
          <p:cNvSpPr/>
          <p:nvPr/>
        </p:nvSpPr>
        <p:spPr>
          <a:xfrm>
            <a:off x="8064000" y="3096000"/>
            <a:ext cx="1364400" cy="857520"/>
          </a:xfrm>
          <a:prstGeom prst="flowChartAlternateProcess">
            <a:avLst/>
          </a:prstGeom>
          <a:solidFill>
            <a:srgbClr val="FF7F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 менее </a:t>
            </a:r>
            <a:endParaRPr lang="ru-RU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40 % собственные средства</a:t>
            </a:r>
            <a:endParaRPr lang="ru-RU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7" name="CustomShape 12"/>
          <p:cNvSpPr/>
          <p:nvPr/>
        </p:nvSpPr>
        <p:spPr>
          <a:xfrm>
            <a:off x="2633400" y="2808000"/>
            <a:ext cx="2402280" cy="128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Отсутствует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решение о 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ликвидации, реорганизации, банкротстве</a:t>
            </a:r>
            <a:r>
              <a:rPr lang="ru-RU" sz="1500" b="1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lang="ru-RU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CustomShape 13"/>
          <p:cNvSpPr/>
          <p:nvPr/>
        </p:nvSpPr>
        <p:spPr>
          <a:xfrm>
            <a:off x="2808000" y="4250160"/>
            <a:ext cx="1965600" cy="92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9" name="CustomShape 14"/>
          <p:cNvSpPr/>
          <p:nvPr/>
        </p:nvSpPr>
        <p:spPr>
          <a:xfrm>
            <a:off x="7388640" y="651600"/>
            <a:ext cx="2111040" cy="121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0" name="CustomShape 15"/>
          <p:cNvSpPr/>
          <p:nvPr/>
        </p:nvSpPr>
        <p:spPr>
          <a:xfrm>
            <a:off x="7848000" y="1802160"/>
            <a:ext cx="1579680" cy="967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300" b="1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Создать рабочие места на каждые 3000 тыс. руб. гранта в год получения </a:t>
            </a:r>
            <a:endParaRPr lang="ru-RU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16"/>
          <p:cNvSpPr/>
          <p:nvPr/>
        </p:nvSpPr>
        <p:spPr>
          <a:xfrm>
            <a:off x="7704000" y="3096000"/>
            <a:ext cx="2083680" cy="129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500" b="0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lang="ru-RU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2" name="CustomShape 17"/>
          <p:cNvSpPr/>
          <p:nvPr/>
        </p:nvSpPr>
        <p:spPr>
          <a:xfrm>
            <a:off x="5184000" y="864000"/>
            <a:ext cx="1867680" cy="215568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0000"/>
              </a:gs>
              <a:gs pos="100000">
                <a:srgbClr val="FF7F00"/>
              </a:gs>
            </a:gsLst>
            <a:lin ang="10800000"/>
          </a:gradFill>
          <a:ln w="9360">
            <a:noFill/>
          </a:ln>
          <a:effectLst>
            <a:outerShdw dist="153244" dir="2700000">
              <a:srgbClr val="808080">
                <a:alpha val="51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Грант  </a:t>
            </a:r>
            <a:endParaRPr lang="ru-RU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до 70 млн. руб., не более 60 % затрат</a:t>
            </a:r>
            <a:endParaRPr lang="ru-RU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3" name="Line 18"/>
          <p:cNvSpPr/>
          <p:nvPr/>
        </p:nvSpPr>
        <p:spPr>
          <a:xfrm>
            <a:off x="2633400" y="3455640"/>
            <a:ext cx="436680" cy="360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4" name="Line 19"/>
          <p:cNvSpPr/>
          <p:nvPr/>
        </p:nvSpPr>
        <p:spPr>
          <a:xfrm flipV="1">
            <a:off x="2639520" y="2451960"/>
            <a:ext cx="360000" cy="206280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5" name="Line 20"/>
          <p:cNvSpPr/>
          <p:nvPr/>
        </p:nvSpPr>
        <p:spPr>
          <a:xfrm flipV="1">
            <a:off x="1584000" y="2016000"/>
            <a:ext cx="216000" cy="360000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6" name="Line 21"/>
          <p:cNvSpPr/>
          <p:nvPr/>
        </p:nvSpPr>
        <p:spPr>
          <a:xfrm>
            <a:off x="2304000" y="4535640"/>
            <a:ext cx="504000" cy="864360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7" name="Line 22"/>
          <p:cNvSpPr/>
          <p:nvPr/>
        </p:nvSpPr>
        <p:spPr>
          <a:xfrm>
            <a:off x="2520000" y="4248000"/>
            <a:ext cx="504000" cy="216000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8" name="Line 23"/>
          <p:cNvSpPr/>
          <p:nvPr/>
        </p:nvSpPr>
        <p:spPr>
          <a:xfrm>
            <a:off x="7128000" y="2160000"/>
            <a:ext cx="576000" cy="360"/>
          </a:xfrm>
          <a:prstGeom prst="line">
            <a:avLst/>
          </a:prstGeom>
          <a:ln w="72000">
            <a:solidFill>
              <a:srgbClr val="FF7F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9" name="Line 24"/>
          <p:cNvSpPr/>
          <p:nvPr/>
        </p:nvSpPr>
        <p:spPr>
          <a:xfrm>
            <a:off x="7128000" y="2808000"/>
            <a:ext cx="864000" cy="504000"/>
          </a:xfrm>
          <a:prstGeom prst="line">
            <a:avLst/>
          </a:prstGeom>
          <a:ln w="72000">
            <a:solidFill>
              <a:srgbClr val="FF7F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0" name="Line 25"/>
          <p:cNvSpPr/>
          <p:nvPr/>
        </p:nvSpPr>
        <p:spPr>
          <a:xfrm>
            <a:off x="7128000" y="1224000"/>
            <a:ext cx="576000" cy="360"/>
          </a:xfrm>
          <a:prstGeom prst="line">
            <a:avLst/>
          </a:prstGeom>
          <a:ln w="72000">
            <a:solidFill>
              <a:srgbClr val="FF7F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1" name="CustomShape 26"/>
          <p:cNvSpPr/>
          <p:nvPr/>
        </p:nvSpPr>
        <p:spPr>
          <a:xfrm>
            <a:off x="2333160" y="5472000"/>
            <a:ext cx="1622520" cy="1001880"/>
          </a:xfrm>
          <a:prstGeom prst="flowChartAlternateProcess">
            <a:avLst/>
          </a:prstGeom>
          <a:solidFill>
            <a:srgbClr val="DCE6F2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Отсутствует задолженность по налогам, сборам, взносам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2" name="CustomShape 27"/>
          <p:cNvSpPr/>
          <p:nvPr/>
        </p:nvSpPr>
        <p:spPr>
          <a:xfrm>
            <a:off x="1037160" y="937800"/>
            <a:ext cx="1622520" cy="1001880"/>
          </a:xfrm>
          <a:prstGeom prst="flowChartAlternateProcess">
            <a:avLst/>
          </a:prstGeom>
          <a:solidFill>
            <a:srgbClr val="DCE6F2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Имеет план по  развитию СПоК (Бизнес план)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3" name="CustomShape 28"/>
          <p:cNvSpPr/>
          <p:nvPr/>
        </p:nvSpPr>
        <p:spPr>
          <a:xfrm>
            <a:off x="4896000" y="3602160"/>
            <a:ext cx="1505520" cy="929520"/>
          </a:xfrm>
          <a:prstGeom prst="flowChartAlternateProcess">
            <a:avLst/>
          </a:prstGeom>
          <a:solidFill>
            <a:srgbClr val="FF7F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3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Обеспечивать прирост объема реализации </a:t>
            </a:r>
            <a:endParaRPr lang="ru-RU" sz="1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4" name="CustomShape 29"/>
          <p:cNvSpPr/>
          <p:nvPr/>
        </p:nvSpPr>
        <p:spPr>
          <a:xfrm>
            <a:off x="6554160" y="3602160"/>
            <a:ext cx="1433520" cy="929520"/>
          </a:xfrm>
          <a:prstGeom prst="flowChartAlternateProcess">
            <a:avLst/>
          </a:prstGeom>
          <a:solidFill>
            <a:srgbClr val="FF7F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3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Использовать в течение 24 месяцев</a:t>
            </a:r>
            <a:endParaRPr lang="ru-RU" sz="1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5" name="Line 30"/>
          <p:cNvSpPr/>
          <p:nvPr/>
        </p:nvSpPr>
        <p:spPr>
          <a:xfrm>
            <a:off x="6696000" y="3096000"/>
            <a:ext cx="576000" cy="504000"/>
          </a:xfrm>
          <a:prstGeom prst="line">
            <a:avLst/>
          </a:prstGeom>
          <a:ln w="72000">
            <a:solidFill>
              <a:srgbClr val="FF7F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6" name="Line 31"/>
          <p:cNvSpPr/>
          <p:nvPr/>
        </p:nvSpPr>
        <p:spPr>
          <a:xfrm>
            <a:off x="5904000" y="3096000"/>
            <a:ext cx="360" cy="504000"/>
          </a:xfrm>
          <a:prstGeom prst="line">
            <a:avLst/>
          </a:prstGeom>
          <a:ln w="72000">
            <a:solidFill>
              <a:srgbClr val="FF7F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17" name="CustomShape 32"/>
          <p:cNvSpPr/>
          <p:nvPr/>
        </p:nvSpPr>
        <p:spPr>
          <a:xfrm>
            <a:off x="144000" y="5328000"/>
            <a:ext cx="1867680" cy="1292040"/>
          </a:xfrm>
          <a:prstGeom prst="flowChartAlternateProcess">
            <a:avLst/>
          </a:prstGeom>
          <a:solidFill>
            <a:srgbClr val="DCE6F2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Включить в неделимый фонд имущество приобретаемое с использованием гранта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8" name="Line 33"/>
          <p:cNvSpPr/>
          <p:nvPr/>
        </p:nvSpPr>
        <p:spPr>
          <a:xfrm>
            <a:off x="1152000" y="4464000"/>
            <a:ext cx="360" cy="864000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2"/>
          <p:cNvSpPr/>
          <p:nvPr/>
        </p:nvSpPr>
        <p:spPr>
          <a:xfrm>
            <a:off x="9462960" y="6451560"/>
            <a:ext cx="383760" cy="353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005828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</a:t>
            </a:r>
            <a:endParaRPr lang="ru-RU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415800" y="260648"/>
            <a:ext cx="9494280" cy="451432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ru-RU" sz="2000" b="1" i="1" spc="-1" dirty="0" smtClean="0">
                <a:solidFill>
                  <a:schemeClr val="bg1"/>
                </a:solidFill>
                <a:ea typeface="Times New Roman"/>
              </a:rPr>
              <a:t>Субсидии животноводческого комплекса</a:t>
            </a:r>
            <a:endParaRPr lang="ru-RU" sz="2000" b="1" i="1" spc="-1" dirty="0" smtClean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ru-RU" sz="2000" b="1" i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1" name="CustomShape 16"/>
          <p:cNvSpPr/>
          <p:nvPr/>
        </p:nvSpPr>
        <p:spPr>
          <a:xfrm>
            <a:off x="7704000" y="3096000"/>
            <a:ext cx="2083680" cy="129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500" b="0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lang="ru-RU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488504" y="2708920"/>
            <a:ext cx="2088232" cy="1800200"/>
          </a:xfrm>
          <a:prstGeom prst="flowChartAlternateProcess">
            <a:avLst/>
          </a:prstGeom>
          <a:solidFill>
            <a:srgbClr val="00A8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5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К(Ф)Х</a:t>
            </a:r>
            <a:endParaRPr lang="ru-RU" sz="1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5" name="Line 20"/>
          <p:cNvSpPr/>
          <p:nvPr/>
        </p:nvSpPr>
        <p:spPr>
          <a:xfrm flipH="1" flipV="1">
            <a:off x="1496616" y="2060848"/>
            <a:ext cx="0" cy="576064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5" name="CustomShape 32"/>
          <p:cNvSpPr/>
          <p:nvPr/>
        </p:nvSpPr>
        <p:spPr>
          <a:xfrm>
            <a:off x="488504" y="692696"/>
            <a:ext cx="1944216" cy="1292040"/>
          </a:xfrm>
          <a:prstGeom prst="flowChartAlternateProcess">
            <a:avLst/>
          </a:prstGeom>
          <a:solidFill>
            <a:srgbClr val="FFFF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000" b="1" i="1" spc="-1" dirty="0" smtClean="0">
                <a:ea typeface="Times New Roman"/>
              </a:rPr>
              <a:t>Субсидии затрат </a:t>
            </a:r>
            <a:r>
              <a:rPr lang="ru-RU" sz="1000" b="1" i="1" spc="-1" dirty="0" smtClean="0">
                <a:ea typeface="Times New Roman"/>
              </a:rPr>
              <a:t>на создание и модернизацию животноводческих комплексов </a:t>
            </a:r>
            <a:endParaRPr lang="ru-RU" sz="10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6" name="CustomShape 32"/>
          <p:cNvSpPr/>
          <p:nvPr/>
        </p:nvSpPr>
        <p:spPr>
          <a:xfrm>
            <a:off x="488504" y="5229200"/>
            <a:ext cx="1944216" cy="1292040"/>
          </a:xfrm>
          <a:prstGeom prst="flowChartAlternateProcess">
            <a:avLst/>
          </a:prstGeom>
          <a:solidFill>
            <a:srgbClr val="FFFF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000" b="1" i="1" spc="-1" dirty="0" smtClean="0">
                <a:ea typeface="Times New Roman"/>
              </a:rPr>
              <a:t>Субсидии части </a:t>
            </a:r>
            <a:r>
              <a:rPr lang="ru-RU" sz="1000" b="1" i="1" spc="-1" dirty="0" smtClean="0">
                <a:ea typeface="Times New Roman"/>
              </a:rPr>
              <a:t>затрат, за 1 кг живой массы при приобретении племенного молодняка маточного поголовья</a:t>
            </a:r>
            <a:endParaRPr lang="ru-RU" sz="10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8" name="CustomShape 32"/>
          <p:cNvSpPr/>
          <p:nvPr/>
        </p:nvSpPr>
        <p:spPr>
          <a:xfrm>
            <a:off x="3152800" y="692696"/>
            <a:ext cx="5760640" cy="1080120"/>
          </a:xfrm>
          <a:prstGeom prst="flowChartAlternateProcess">
            <a:avLst/>
          </a:prstGeom>
          <a:solidFill>
            <a:srgbClr val="FF00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marL="228600" indent="-228600">
              <a:buFont typeface="+mj-lt"/>
              <a:buAutoNum type="arabicPeriod"/>
            </a:pPr>
            <a:r>
              <a:rPr lang="ru-RU" sz="10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Возмещение до 25% затрат на создание </a:t>
            </a:r>
            <a:r>
              <a:rPr lang="ru-RU" sz="10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животноводческого </a:t>
            </a:r>
            <a:r>
              <a:rPr lang="ru-RU" sz="10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комплекса если к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оров 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и (или) нетелей более 400 и (или) более 100 </a:t>
            </a:r>
            <a:r>
              <a:rPr lang="ru-RU" sz="1000" b="1" spc="-1" dirty="0" err="1" smtClean="0">
                <a:solidFill>
                  <a:schemeClr val="bg1"/>
                </a:solidFill>
                <a:ea typeface="Times New Roman"/>
              </a:rPr>
              <a:t>козоматок</a:t>
            </a:r>
            <a:endParaRPr lang="ru-RU" sz="1000" b="1" spc="-1" dirty="0" smtClean="0">
              <a:solidFill>
                <a:schemeClr val="bg1"/>
              </a:solidFill>
              <a:uFill>
                <a:solidFill>
                  <a:srgbClr val="FFFFFF"/>
                </a:solidFill>
              </a:uFill>
            </a:endParaRPr>
          </a:p>
          <a:p>
            <a:pPr marL="228600" indent="-228600">
              <a:buFont typeface="+mj-lt"/>
              <a:buAutoNum type="arabicPeriod"/>
            </a:pPr>
            <a:r>
              <a:rPr lang="ru-RU" sz="10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Возмещение до 20% затрат на строительство или модернизацию животноводческого комплекса если м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ощность объектов не менее 15 000 скотомест для 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овцематок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Возмещение </a:t>
            </a:r>
            <a:r>
              <a:rPr lang="ru-RU" sz="10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+mj-lt"/>
                <a:ea typeface="Arial"/>
              </a:rPr>
              <a:t>до 25% затрат на модернизацию животноводческого комплекса если </a:t>
            </a:r>
            <a:r>
              <a:rPr lang="ru-RU" sz="1000" b="1" spc="-1" dirty="0" smtClean="0">
                <a:solidFill>
                  <a:schemeClr val="bg1"/>
                </a:solidFill>
                <a:ea typeface="Arial"/>
              </a:rPr>
              <a:t>к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оров и (или) нетелей более 200 и (или) более 100 </a:t>
            </a:r>
            <a:r>
              <a:rPr lang="ru-RU" sz="1000" b="1" spc="-1" dirty="0" err="1" smtClean="0">
                <a:solidFill>
                  <a:schemeClr val="bg1"/>
                </a:solidFill>
                <a:ea typeface="Times New Roman"/>
              </a:rPr>
              <a:t>козоматок</a:t>
            </a:r>
            <a:endParaRPr lang="ru-RU" sz="1000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9" name="CustomShape 32"/>
          <p:cNvSpPr/>
          <p:nvPr/>
        </p:nvSpPr>
        <p:spPr>
          <a:xfrm>
            <a:off x="3080792" y="5877272"/>
            <a:ext cx="5832648" cy="643968"/>
          </a:xfrm>
          <a:prstGeom prst="flowChartAlternateProcess">
            <a:avLst/>
          </a:prstGeom>
          <a:solidFill>
            <a:srgbClr val="FF00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marL="228600" indent="-228600">
              <a:buFont typeface="+mj-lt"/>
              <a:buAutoNum type="arabicPeriod"/>
            </a:pPr>
            <a:r>
              <a:rPr lang="ru-RU" sz="10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Возмещение до 50% но не более 131 рубля за 1 кг живой </a:t>
            </a:r>
            <a:r>
              <a:rPr lang="ru-RU" sz="10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массы если м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енее 100 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голов племенного молодняка маточного 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поголовья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0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Возмещение до 65% но не более 165 рублей за 1 кг живой </a:t>
            </a:r>
            <a:r>
              <a:rPr lang="ru-RU" sz="1000" b="1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ea typeface="Arial"/>
              </a:rPr>
              <a:t>массы если б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олее100 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голов племенного молодняка маточного 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поголовья</a:t>
            </a:r>
            <a:endParaRPr lang="ru-RU" sz="1000" b="1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40" name="CustomShape 32"/>
          <p:cNvSpPr/>
          <p:nvPr/>
        </p:nvSpPr>
        <p:spPr>
          <a:xfrm>
            <a:off x="3152800" y="2132856"/>
            <a:ext cx="2304256" cy="792088"/>
          </a:xfrm>
          <a:prstGeom prst="flowChartAlternateProcess">
            <a:avLst/>
          </a:prstGeom>
          <a:solidFill>
            <a:srgbClr val="FFFF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indent="1588" algn="ctr">
              <a:lnSpc>
                <a:spcPct val="100000"/>
              </a:lnSpc>
              <a:buClr>
                <a:srgbClr val="000000"/>
              </a:buClr>
            </a:pPr>
            <a:r>
              <a:rPr lang="ru-RU" sz="1000" b="1" i="1" spc="-1" dirty="0" smtClean="0">
                <a:solidFill>
                  <a:srgbClr val="000000"/>
                </a:solidFill>
                <a:ea typeface="Calibri"/>
              </a:rPr>
              <a:t>Субсидирование части затрат </a:t>
            </a:r>
            <a:r>
              <a:rPr lang="ru-RU" sz="1000" b="1" i="1" spc="-1" dirty="0" smtClean="0">
                <a:solidFill>
                  <a:srgbClr val="000000"/>
                </a:solidFill>
                <a:ea typeface="Calibri"/>
              </a:rPr>
              <a:t>сельскохозяйственных товаропроизводителей на 1 килограмм реализованного молока </a:t>
            </a:r>
            <a:endParaRPr lang="ru-RU" sz="1000" b="1" i="1" spc="-1" dirty="0"/>
          </a:p>
        </p:txBody>
      </p:sp>
      <p:sp>
        <p:nvSpPr>
          <p:cNvPr id="41" name="Line 20"/>
          <p:cNvSpPr/>
          <p:nvPr/>
        </p:nvSpPr>
        <p:spPr>
          <a:xfrm flipH="1">
            <a:off x="1496616" y="4581128"/>
            <a:ext cx="0" cy="576064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" name="Line 20"/>
          <p:cNvSpPr/>
          <p:nvPr/>
        </p:nvSpPr>
        <p:spPr>
          <a:xfrm flipV="1">
            <a:off x="2648744" y="2852936"/>
            <a:ext cx="504056" cy="288032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32"/>
          <p:cNvSpPr/>
          <p:nvPr/>
        </p:nvSpPr>
        <p:spPr>
          <a:xfrm>
            <a:off x="5817096" y="2132856"/>
            <a:ext cx="3096344" cy="648072"/>
          </a:xfrm>
          <a:prstGeom prst="flowChartAlternateProcess">
            <a:avLst/>
          </a:prstGeom>
          <a:solidFill>
            <a:srgbClr val="FF00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marL="228600" indent="-228600" algn="just">
              <a:lnSpc>
                <a:spcPct val="100000"/>
              </a:lnSpc>
              <a:buFont typeface="+mj-lt"/>
              <a:buAutoNum type="arabicPeriod"/>
            </a:pP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Продуктивность 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(надой) 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имеющегося поголовья коров молочного 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стада за отчетный финансовый год 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не менее 3000 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килограммов 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молока на 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одну 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голову</a:t>
            </a:r>
            <a:endParaRPr lang="ru-RU" sz="1000" b="1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44" name="Line 20"/>
          <p:cNvSpPr/>
          <p:nvPr/>
        </p:nvSpPr>
        <p:spPr>
          <a:xfrm flipV="1">
            <a:off x="2576736" y="5877272"/>
            <a:ext cx="504056" cy="0"/>
          </a:xfrm>
          <a:prstGeom prst="line">
            <a:avLst/>
          </a:prstGeom>
          <a:ln w="72000">
            <a:solidFill>
              <a:srgbClr val="FF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Line 20"/>
          <p:cNvSpPr/>
          <p:nvPr/>
        </p:nvSpPr>
        <p:spPr>
          <a:xfrm flipV="1">
            <a:off x="5529064" y="2492896"/>
            <a:ext cx="288032" cy="0"/>
          </a:xfrm>
          <a:prstGeom prst="line">
            <a:avLst/>
          </a:prstGeom>
          <a:ln w="72000">
            <a:solidFill>
              <a:srgbClr val="FF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Line 20"/>
          <p:cNvSpPr/>
          <p:nvPr/>
        </p:nvSpPr>
        <p:spPr>
          <a:xfrm flipV="1">
            <a:off x="2576736" y="1340768"/>
            <a:ext cx="504056" cy="0"/>
          </a:xfrm>
          <a:prstGeom prst="line">
            <a:avLst/>
          </a:prstGeom>
          <a:ln w="72000">
            <a:solidFill>
              <a:srgbClr val="FF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CustomShape 32"/>
          <p:cNvSpPr/>
          <p:nvPr/>
        </p:nvSpPr>
        <p:spPr>
          <a:xfrm>
            <a:off x="3152800" y="3284984"/>
            <a:ext cx="2304256" cy="792088"/>
          </a:xfrm>
          <a:prstGeom prst="flowChartAlternateProcess">
            <a:avLst/>
          </a:prstGeom>
          <a:solidFill>
            <a:srgbClr val="FFFF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indent="1588" algn="ctr">
              <a:lnSpc>
                <a:spcPct val="100000"/>
              </a:lnSpc>
              <a:buClr>
                <a:srgbClr val="000000"/>
              </a:buClr>
            </a:pPr>
            <a:r>
              <a:rPr lang="ru-RU" sz="1000" b="1" i="1" spc="-1" dirty="0" smtClean="0">
                <a:solidFill>
                  <a:srgbClr val="000000"/>
                </a:solidFill>
                <a:ea typeface="Calibri"/>
              </a:rPr>
              <a:t>Субсидирование </a:t>
            </a:r>
            <a:r>
              <a:rPr lang="ru-RU" sz="1000" b="1" i="1" spc="-1" dirty="0" smtClean="0">
                <a:solidFill>
                  <a:srgbClr val="000000"/>
                </a:solidFill>
                <a:ea typeface="Times New Roman"/>
              </a:rPr>
              <a:t>части затрат на содержание товарного маточного поголовья крупного рогатого скота мясных пород </a:t>
            </a:r>
            <a:endParaRPr lang="ru-RU" sz="1000" b="1" i="1" spc="-1" dirty="0"/>
          </a:p>
        </p:txBody>
      </p:sp>
      <p:sp>
        <p:nvSpPr>
          <p:cNvPr id="49" name="CustomShape 32"/>
          <p:cNvSpPr/>
          <p:nvPr/>
        </p:nvSpPr>
        <p:spPr>
          <a:xfrm>
            <a:off x="3152800" y="4509120"/>
            <a:ext cx="2304256" cy="792088"/>
          </a:xfrm>
          <a:prstGeom prst="flowChartAlternateProcess">
            <a:avLst/>
          </a:prstGeom>
          <a:solidFill>
            <a:srgbClr val="FFFF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indent="1588" algn="ctr">
              <a:lnSpc>
                <a:spcPct val="100000"/>
              </a:lnSpc>
              <a:buClr>
                <a:srgbClr val="000000"/>
              </a:buClr>
            </a:pPr>
            <a:r>
              <a:rPr lang="ru-RU" sz="1000" b="1" i="1" spc="-1" dirty="0" smtClean="0">
                <a:solidFill>
                  <a:srgbClr val="000000"/>
                </a:solidFill>
                <a:ea typeface="Calibri"/>
              </a:rPr>
              <a:t>Субсидирование </a:t>
            </a:r>
            <a:r>
              <a:rPr lang="ru-RU" sz="1000" b="1" i="1" spc="-1" dirty="0" smtClean="0">
                <a:solidFill>
                  <a:srgbClr val="000000"/>
                </a:solidFill>
                <a:ea typeface="Times New Roman"/>
              </a:rPr>
              <a:t>части затрат, понесенных в связи с содержанием племенного маточного поголовья</a:t>
            </a:r>
            <a:endParaRPr lang="ru-RU" sz="1000" b="1" i="1" spc="-1" dirty="0"/>
          </a:p>
        </p:txBody>
      </p:sp>
      <p:sp>
        <p:nvSpPr>
          <p:cNvPr id="50" name="CustomShape 32"/>
          <p:cNvSpPr/>
          <p:nvPr/>
        </p:nvSpPr>
        <p:spPr>
          <a:xfrm>
            <a:off x="5817096" y="3356992"/>
            <a:ext cx="3096344" cy="648072"/>
          </a:xfrm>
          <a:prstGeom prst="flowChartAlternateProcess">
            <a:avLst/>
          </a:prstGeom>
          <a:solidFill>
            <a:srgbClr val="FF00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marL="228600" indent="-228600" algn="just">
              <a:lnSpc>
                <a:spcPct val="100000"/>
              </a:lnSpc>
              <a:buFont typeface="+mj-lt"/>
              <a:buAutoNum type="arabicPeriod"/>
            </a:pP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Возмещение 2100 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руб. на голову товарного маточного поголовья крупного рогатого скота мясных 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пород в год, если имеется не 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менее 20 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голов</a:t>
            </a:r>
            <a:endParaRPr lang="ru-RU" sz="1000" b="1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52" name="CustomShape 32"/>
          <p:cNvSpPr/>
          <p:nvPr/>
        </p:nvSpPr>
        <p:spPr>
          <a:xfrm>
            <a:off x="5817096" y="4365104"/>
            <a:ext cx="3096344" cy="1152128"/>
          </a:xfrm>
          <a:prstGeom prst="flowChartAlternateProcess">
            <a:avLst/>
          </a:prstGeom>
          <a:solidFill>
            <a:srgbClr val="FF00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marL="228600" indent="-228600">
              <a:lnSpc>
                <a:spcPct val="100000"/>
              </a:lnSpc>
              <a:buFont typeface="+mj-lt"/>
              <a:buAutoNum type="arabicPeriod"/>
            </a:pP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Племенное стада 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сельскохозяйственных животных, зарегистрированного в государственном племенном регистре</a:t>
            </a:r>
            <a:endParaRPr lang="ru-RU" sz="1000" b="1" spc="-1" dirty="0" smtClean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Молочный 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скот 5430 руб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.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 на 1 голову в год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,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Мясной 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скот 2687 руб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. 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на 1 голову в год, </a:t>
            </a:r>
            <a:endParaRPr lang="ru-RU" sz="1000" b="1" spc="-1" dirty="0" smtClean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Свиньи, лошади 3721 руб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.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 на 1 голову в год, </a:t>
            </a:r>
            <a:endParaRPr lang="ru-RU" sz="1000" b="1" spc="-1" dirty="0" smtClean="0">
              <a:solidFill>
                <a:schemeClr val="bg1"/>
              </a:solidFill>
              <a:ea typeface="Times New Roman"/>
            </a:endParaRP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Птица 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651 руб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.</a:t>
            </a:r>
            <a:r>
              <a:rPr lang="ru-RU" sz="1000" b="1" spc="-1" dirty="0" smtClean="0">
                <a:solidFill>
                  <a:schemeClr val="bg1"/>
                </a:solidFill>
                <a:ea typeface="Times New Roman"/>
              </a:rPr>
              <a:t> на 1 голову в год, </a:t>
            </a:r>
            <a:endParaRPr lang="ru-RU" sz="1000" b="1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53" name="Line 20"/>
          <p:cNvSpPr/>
          <p:nvPr/>
        </p:nvSpPr>
        <p:spPr>
          <a:xfrm flipV="1">
            <a:off x="2648744" y="3645024"/>
            <a:ext cx="432048" cy="0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" name="Line 20"/>
          <p:cNvSpPr/>
          <p:nvPr/>
        </p:nvSpPr>
        <p:spPr>
          <a:xfrm>
            <a:off x="2648744" y="4293096"/>
            <a:ext cx="504056" cy="288032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Line 20"/>
          <p:cNvSpPr/>
          <p:nvPr/>
        </p:nvSpPr>
        <p:spPr>
          <a:xfrm flipV="1">
            <a:off x="5529064" y="3717032"/>
            <a:ext cx="288032" cy="0"/>
          </a:xfrm>
          <a:prstGeom prst="line">
            <a:avLst/>
          </a:prstGeom>
          <a:ln w="72000">
            <a:solidFill>
              <a:srgbClr val="FF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" name="Line 20"/>
          <p:cNvSpPr/>
          <p:nvPr/>
        </p:nvSpPr>
        <p:spPr>
          <a:xfrm flipV="1">
            <a:off x="5529064" y="4941168"/>
            <a:ext cx="288032" cy="0"/>
          </a:xfrm>
          <a:prstGeom prst="line">
            <a:avLst/>
          </a:prstGeom>
          <a:ln w="72000">
            <a:solidFill>
              <a:srgbClr val="FF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8244000" y="5589720"/>
            <a:ext cx="1650600" cy="421920"/>
          </a:xfrm>
          <a:prstGeom prst="roundRect">
            <a:avLst>
              <a:gd name="adj" fmla="val 16667"/>
            </a:avLst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7" name="CustomShape 2"/>
          <p:cNvSpPr/>
          <p:nvPr/>
        </p:nvSpPr>
        <p:spPr>
          <a:xfrm>
            <a:off x="9462960" y="6451560"/>
            <a:ext cx="383760" cy="353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005828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</a:t>
            </a:r>
            <a:endParaRPr lang="ru-RU" sz="1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415800" y="0"/>
            <a:ext cx="9494280" cy="712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ru-RU" sz="2000" b="1" i="1" spc="-1" dirty="0" smtClean="0">
                <a:solidFill>
                  <a:schemeClr val="bg1"/>
                </a:solidFill>
                <a:ea typeface="Times New Roman"/>
              </a:rPr>
              <a:t>Льготное кредитование от 3% годовых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CustomShape 13"/>
          <p:cNvSpPr/>
          <p:nvPr/>
        </p:nvSpPr>
        <p:spPr>
          <a:xfrm>
            <a:off x="2808000" y="4250160"/>
            <a:ext cx="1965600" cy="929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9" name="CustomShape 14"/>
          <p:cNvSpPr/>
          <p:nvPr/>
        </p:nvSpPr>
        <p:spPr>
          <a:xfrm>
            <a:off x="7388640" y="651600"/>
            <a:ext cx="2111040" cy="121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1" name="CustomShape 16"/>
          <p:cNvSpPr/>
          <p:nvPr/>
        </p:nvSpPr>
        <p:spPr>
          <a:xfrm>
            <a:off x="7704000" y="3096000"/>
            <a:ext cx="2083680" cy="1291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500" b="0" strike="noStrike" spc="-1">
                <a:solidFill>
                  <a:srgbClr val="00204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lang="ru-RU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5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4"/>
          <p:cNvSpPr/>
          <p:nvPr/>
        </p:nvSpPr>
        <p:spPr>
          <a:xfrm>
            <a:off x="3656856" y="2708920"/>
            <a:ext cx="2088232" cy="1800200"/>
          </a:xfrm>
          <a:prstGeom prst="flowChartAlternateProcess">
            <a:avLst/>
          </a:prstGeom>
          <a:solidFill>
            <a:srgbClr val="00A8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500" b="1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К(Ф)Х</a:t>
            </a:r>
            <a:endParaRPr lang="ru-RU" sz="1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Line 20"/>
          <p:cNvSpPr/>
          <p:nvPr/>
        </p:nvSpPr>
        <p:spPr>
          <a:xfrm flipH="1" flipV="1">
            <a:off x="4664968" y="2060848"/>
            <a:ext cx="0" cy="576064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32"/>
          <p:cNvSpPr/>
          <p:nvPr/>
        </p:nvSpPr>
        <p:spPr>
          <a:xfrm>
            <a:off x="3656856" y="692696"/>
            <a:ext cx="1944216" cy="1292040"/>
          </a:xfrm>
          <a:prstGeom prst="flowChartAlternateProcess">
            <a:avLst/>
          </a:prstGeom>
          <a:solidFill>
            <a:srgbClr val="FFFF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400" b="1" spc="-1" dirty="0" smtClean="0">
                <a:uFill>
                  <a:solidFill>
                    <a:srgbClr val="FFFFFF"/>
                  </a:solidFill>
                </a:uFill>
                <a:ea typeface="Arial"/>
              </a:rPr>
              <a:t>Приобретение с/</a:t>
            </a:r>
            <a:r>
              <a:rPr lang="ru-RU" sz="1400" b="1" spc="-1" dirty="0" err="1" smtClean="0">
                <a:uFill>
                  <a:solidFill>
                    <a:srgbClr val="FFFFFF"/>
                  </a:solidFill>
                </a:uFill>
                <a:ea typeface="Arial"/>
              </a:rPr>
              <a:t>х</a:t>
            </a:r>
            <a:r>
              <a:rPr lang="ru-RU" sz="1400" b="1" spc="-1" dirty="0" smtClean="0">
                <a:uFill>
                  <a:solidFill>
                    <a:srgbClr val="FFFFFF"/>
                  </a:solidFill>
                </a:uFill>
                <a:ea typeface="Arial"/>
              </a:rPr>
              <a:t> техники</a:t>
            </a:r>
            <a:endParaRPr lang="ru-RU" sz="1400" b="1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54" name="CustomShape 32"/>
          <p:cNvSpPr/>
          <p:nvPr/>
        </p:nvSpPr>
        <p:spPr>
          <a:xfrm>
            <a:off x="3656856" y="5229200"/>
            <a:ext cx="1944216" cy="1292040"/>
          </a:xfrm>
          <a:prstGeom prst="flowChartAlternateProcess">
            <a:avLst/>
          </a:prstGeom>
          <a:solidFill>
            <a:srgbClr val="FFFF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400" b="1" spc="-1" dirty="0" smtClean="0">
                <a:uFill>
                  <a:solidFill>
                    <a:srgbClr val="FFFFFF"/>
                  </a:solidFill>
                </a:uFill>
                <a:ea typeface="Arial"/>
              </a:rPr>
              <a:t>Приобретение кормов</a:t>
            </a:r>
            <a:endParaRPr lang="ru-RU" sz="14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55" name="CustomShape 32"/>
          <p:cNvSpPr/>
          <p:nvPr/>
        </p:nvSpPr>
        <p:spPr>
          <a:xfrm>
            <a:off x="6321152" y="692696"/>
            <a:ext cx="1944216" cy="1292040"/>
          </a:xfrm>
          <a:prstGeom prst="flowChartAlternateProcess">
            <a:avLst/>
          </a:prstGeom>
          <a:solidFill>
            <a:srgbClr val="FFFF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400" b="1" spc="-1" dirty="0" smtClean="0">
                <a:uFill>
                  <a:solidFill>
                    <a:srgbClr val="FFFFFF"/>
                  </a:solidFill>
                </a:uFill>
                <a:ea typeface="Arial"/>
              </a:rPr>
              <a:t>Модернизация объектов животноводства</a:t>
            </a:r>
            <a:endParaRPr lang="ru-RU" sz="1400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56" name="CustomShape 32"/>
          <p:cNvSpPr/>
          <p:nvPr/>
        </p:nvSpPr>
        <p:spPr>
          <a:xfrm>
            <a:off x="6249144" y="5229200"/>
            <a:ext cx="1944216" cy="1292040"/>
          </a:xfrm>
          <a:prstGeom prst="flowChartAlternateProcess">
            <a:avLst/>
          </a:prstGeom>
          <a:solidFill>
            <a:srgbClr val="FFFF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400" b="1" spc="-1" dirty="0" smtClean="0">
                <a:uFill>
                  <a:solidFill>
                    <a:srgbClr val="FFFFFF"/>
                  </a:solidFill>
                </a:uFill>
                <a:ea typeface="Arial"/>
              </a:rPr>
              <a:t>Приобретение ветеринарных препаратов</a:t>
            </a:r>
            <a:endParaRPr lang="ru-RU" sz="1400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58" name="Line 20"/>
          <p:cNvSpPr/>
          <p:nvPr/>
        </p:nvSpPr>
        <p:spPr>
          <a:xfrm flipH="1">
            <a:off x="4664968" y="4581128"/>
            <a:ext cx="0" cy="576064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" name="CustomShape 32"/>
          <p:cNvSpPr/>
          <p:nvPr/>
        </p:nvSpPr>
        <p:spPr>
          <a:xfrm>
            <a:off x="1136576" y="5229200"/>
            <a:ext cx="1944216" cy="1292040"/>
          </a:xfrm>
          <a:prstGeom prst="flowChartAlternateProcess">
            <a:avLst/>
          </a:prstGeom>
          <a:solidFill>
            <a:srgbClr val="FFFF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400" b="1" spc="-1" dirty="0" smtClean="0">
                <a:uFill>
                  <a:solidFill>
                    <a:srgbClr val="FFFFFF"/>
                  </a:solidFill>
                </a:uFill>
                <a:ea typeface="Arial"/>
              </a:rPr>
              <a:t>Приобретение с/</a:t>
            </a:r>
            <a:r>
              <a:rPr lang="ru-RU" sz="1400" b="1" spc="-1" dirty="0" err="1" smtClean="0">
                <a:uFill>
                  <a:solidFill>
                    <a:srgbClr val="FFFFFF"/>
                  </a:solidFill>
                </a:uFill>
                <a:ea typeface="Arial"/>
              </a:rPr>
              <a:t>х</a:t>
            </a:r>
            <a:r>
              <a:rPr lang="ru-RU" sz="1400" b="1" spc="-1" dirty="0" smtClean="0">
                <a:uFill>
                  <a:solidFill>
                    <a:srgbClr val="FFFFFF"/>
                  </a:solidFill>
                </a:uFill>
                <a:ea typeface="Arial"/>
              </a:rPr>
              <a:t> животных</a:t>
            </a:r>
            <a:endParaRPr lang="ru-RU" sz="1400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" name="CustomShape 32"/>
          <p:cNvSpPr/>
          <p:nvPr/>
        </p:nvSpPr>
        <p:spPr>
          <a:xfrm>
            <a:off x="1136576" y="692696"/>
            <a:ext cx="1944216" cy="1292040"/>
          </a:xfrm>
          <a:prstGeom prst="flowChartAlternateProcess">
            <a:avLst/>
          </a:prstGeom>
          <a:solidFill>
            <a:srgbClr val="FFFF00"/>
          </a:solidFill>
          <a:ln w="9360">
            <a:solidFill>
              <a:srgbClr val="F69240"/>
            </a:solidFill>
            <a:miter/>
          </a:ln>
          <a:effectLst>
            <a:outerShdw dist="161899" dir="27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1400" b="1" spc="-1" dirty="0" smtClean="0">
                <a:uFill>
                  <a:solidFill>
                    <a:srgbClr val="FFFFFF"/>
                  </a:solidFill>
                </a:uFill>
                <a:ea typeface="Arial"/>
              </a:rPr>
              <a:t>Строительство объектов </a:t>
            </a:r>
            <a:r>
              <a:rPr lang="ru-RU" sz="1400" b="1" spc="-1" dirty="0" smtClean="0">
                <a:uFill>
                  <a:solidFill>
                    <a:srgbClr val="FFFFFF"/>
                  </a:solidFill>
                </a:uFill>
                <a:ea typeface="Arial"/>
              </a:rPr>
              <a:t>животноводства</a:t>
            </a:r>
            <a:endParaRPr lang="ru-RU" sz="1400" spc="-1" dirty="0"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" name="Line 20"/>
          <p:cNvSpPr/>
          <p:nvPr/>
        </p:nvSpPr>
        <p:spPr>
          <a:xfrm flipH="1">
            <a:off x="3296816" y="4581128"/>
            <a:ext cx="360040" cy="432048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" name="Line 20"/>
          <p:cNvSpPr/>
          <p:nvPr/>
        </p:nvSpPr>
        <p:spPr>
          <a:xfrm>
            <a:off x="5817096" y="4581128"/>
            <a:ext cx="360040" cy="432048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" name="Line 20"/>
          <p:cNvSpPr/>
          <p:nvPr/>
        </p:nvSpPr>
        <p:spPr>
          <a:xfrm flipV="1">
            <a:off x="5745088" y="2276872"/>
            <a:ext cx="360040" cy="360040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" name="Line 20"/>
          <p:cNvSpPr/>
          <p:nvPr/>
        </p:nvSpPr>
        <p:spPr>
          <a:xfrm flipH="1" flipV="1">
            <a:off x="3296816" y="2276872"/>
            <a:ext cx="360040" cy="360040"/>
          </a:xfrm>
          <a:prstGeom prst="line">
            <a:avLst/>
          </a:prstGeom>
          <a:ln w="72000">
            <a:solidFill>
              <a:srgbClr val="00A8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29972</TotalTime>
  <Words>973</Words>
  <Application>Microsoft Office PowerPoint</Application>
  <PresentationFormat>Лист A4 (210x297 мм)</PresentationFormat>
  <Paragraphs>150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Office Theme</vt:lpstr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Козлов ПВ</dc:creator>
  <cp:lastModifiedBy>Garry_Shu</cp:lastModifiedBy>
  <cp:revision>767</cp:revision>
  <cp:lastPrinted>2019-05-28T09:30:52Z</cp:lastPrinted>
  <dcterms:created xsi:type="dcterms:W3CDTF">2006-08-19T03:40:52Z</dcterms:created>
  <dcterms:modified xsi:type="dcterms:W3CDTF">2019-12-03T09:07:46Z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</vt:i4>
  </property>
  <property fmtid="{D5CDD505-2E9C-101B-9397-08002B2CF9AE}" pid="8" name="PresentationFormat">
    <vt:lpwstr>A4 Paper (210x297 mm)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</vt:i4>
  </property>
</Properties>
</file>